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1282" r:id="rId2"/>
    <p:sldId id="1291" r:id="rId3"/>
    <p:sldId id="1292" r:id="rId4"/>
    <p:sldId id="1208" r:id="rId5"/>
    <p:sldId id="1209" r:id="rId6"/>
    <p:sldId id="1210" r:id="rId7"/>
    <p:sldId id="1293" r:id="rId8"/>
    <p:sldId id="1211" r:id="rId9"/>
    <p:sldId id="1213" r:id="rId10"/>
    <p:sldId id="1214" r:id="rId11"/>
    <p:sldId id="1218" r:id="rId12"/>
    <p:sldId id="1219" r:id="rId13"/>
    <p:sldId id="1221" r:id="rId14"/>
    <p:sldId id="1222" r:id="rId15"/>
    <p:sldId id="1295" r:id="rId16"/>
    <p:sldId id="1296" r:id="rId17"/>
    <p:sldId id="1223" r:id="rId18"/>
    <p:sldId id="1224" r:id="rId19"/>
    <p:sldId id="1225" r:id="rId20"/>
    <p:sldId id="1227" r:id="rId21"/>
    <p:sldId id="1228" r:id="rId22"/>
    <p:sldId id="1230" r:id="rId23"/>
    <p:sldId id="1231" r:id="rId24"/>
    <p:sldId id="1294" r:id="rId25"/>
    <p:sldId id="1232" r:id="rId26"/>
    <p:sldId id="1233" r:id="rId27"/>
    <p:sldId id="1234" r:id="rId28"/>
    <p:sldId id="1235" r:id="rId29"/>
    <p:sldId id="1236" r:id="rId30"/>
    <p:sldId id="1237" r:id="rId31"/>
    <p:sldId id="1239" r:id="rId32"/>
    <p:sldId id="1240" r:id="rId33"/>
    <p:sldId id="1241" r:id="rId34"/>
    <p:sldId id="1243" r:id="rId35"/>
    <p:sldId id="1289" r:id="rId36"/>
  </p:sldIdLst>
  <p:sldSz cx="9144000" cy="6858000" type="screen4x3"/>
  <p:notesSz cx="6781800" cy="9918700"/>
  <p:defaultTextStyle>
    <a:defPPr>
      <a:defRPr lang="de-DE"/>
    </a:defPPr>
    <a:lvl1pPr algn="ctr" rtl="0" fontAlgn="base">
      <a:spcBef>
        <a:spcPct val="0"/>
      </a:spcBef>
      <a:spcAft>
        <a:spcPct val="0"/>
      </a:spcAft>
      <a:defRPr sz="1200" kern="1200">
        <a:solidFill>
          <a:schemeClr val="tx1"/>
        </a:solidFill>
        <a:latin typeface="Arial" charset="0"/>
        <a:ea typeface="+mn-ea"/>
        <a:cs typeface="Arial" charset="0"/>
      </a:defRPr>
    </a:lvl1pPr>
    <a:lvl2pPr marL="457200" algn="ctr" rtl="0" fontAlgn="base">
      <a:spcBef>
        <a:spcPct val="0"/>
      </a:spcBef>
      <a:spcAft>
        <a:spcPct val="0"/>
      </a:spcAft>
      <a:defRPr sz="1200" kern="1200">
        <a:solidFill>
          <a:schemeClr val="tx1"/>
        </a:solidFill>
        <a:latin typeface="Arial" charset="0"/>
        <a:ea typeface="+mn-ea"/>
        <a:cs typeface="Arial" charset="0"/>
      </a:defRPr>
    </a:lvl2pPr>
    <a:lvl3pPr marL="914400" algn="ctr" rtl="0" fontAlgn="base">
      <a:spcBef>
        <a:spcPct val="0"/>
      </a:spcBef>
      <a:spcAft>
        <a:spcPct val="0"/>
      </a:spcAft>
      <a:defRPr sz="1200" kern="1200">
        <a:solidFill>
          <a:schemeClr val="tx1"/>
        </a:solidFill>
        <a:latin typeface="Arial" charset="0"/>
        <a:ea typeface="+mn-ea"/>
        <a:cs typeface="Arial" charset="0"/>
      </a:defRPr>
    </a:lvl3pPr>
    <a:lvl4pPr marL="1371600" algn="ctr" rtl="0" fontAlgn="base">
      <a:spcBef>
        <a:spcPct val="0"/>
      </a:spcBef>
      <a:spcAft>
        <a:spcPct val="0"/>
      </a:spcAft>
      <a:defRPr sz="1200" kern="1200">
        <a:solidFill>
          <a:schemeClr val="tx1"/>
        </a:solidFill>
        <a:latin typeface="Arial" charset="0"/>
        <a:ea typeface="+mn-ea"/>
        <a:cs typeface="Arial" charset="0"/>
      </a:defRPr>
    </a:lvl4pPr>
    <a:lvl5pPr marL="1828800" algn="ctr" rtl="0" fontAlgn="base">
      <a:spcBef>
        <a:spcPct val="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Arial" charset="0"/>
        <a:ea typeface="+mn-ea"/>
        <a:cs typeface="Arial" charset="0"/>
      </a:defRPr>
    </a:lvl6pPr>
    <a:lvl7pPr marL="2743200" algn="l" defTabSz="914400" rtl="0" eaLnBrk="1" latinLnBrk="0" hangingPunct="1">
      <a:defRPr sz="1200" kern="1200">
        <a:solidFill>
          <a:schemeClr val="tx1"/>
        </a:solidFill>
        <a:latin typeface="Arial" charset="0"/>
        <a:ea typeface="+mn-ea"/>
        <a:cs typeface="Arial" charset="0"/>
      </a:defRPr>
    </a:lvl7pPr>
    <a:lvl8pPr marL="3200400" algn="l" defTabSz="914400" rtl="0" eaLnBrk="1" latinLnBrk="0" hangingPunct="1">
      <a:defRPr sz="1200" kern="1200">
        <a:solidFill>
          <a:schemeClr val="tx1"/>
        </a:solidFill>
        <a:latin typeface="Arial" charset="0"/>
        <a:ea typeface="+mn-ea"/>
        <a:cs typeface="Arial" charset="0"/>
      </a:defRPr>
    </a:lvl8pPr>
    <a:lvl9pPr marL="3657600" algn="l" defTabSz="914400" rtl="0" eaLnBrk="1" latinLnBrk="0" hangingPunct="1">
      <a:defRPr sz="12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CC9900"/>
    <a:srgbClr val="0000CC"/>
    <a:srgbClr val="FFFF99"/>
    <a:srgbClr val="FFCC99"/>
    <a:srgbClr val="FFCC66"/>
    <a:srgbClr val="FF0701"/>
    <a:srgbClr val="3333CC"/>
    <a:srgbClr val="52B1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00" autoAdjust="0"/>
    <p:restoredTop sz="90154" autoAdjust="0"/>
  </p:normalViewPr>
  <p:slideViewPr>
    <p:cSldViewPr>
      <p:cViewPr varScale="1">
        <p:scale>
          <a:sx n="75" d="100"/>
          <a:sy n="75" d="100"/>
        </p:scale>
        <p:origin x="324"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p:cNvSpPr>
            <a:spLocks noGrp="1" noChangeArrowheads="1"/>
          </p:cNvSpPr>
          <p:nvPr>
            <p:ph type="hdr" sz="quarter"/>
          </p:nvPr>
        </p:nvSpPr>
        <p:spPr bwMode="auto">
          <a:xfrm>
            <a:off x="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a:lvl1pPr>
          </a:lstStyle>
          <a:p>
            <a:pPr>
              <a:defRPr/>
            </a:pPr>
            <a:endParaRPr lang="en-US" altLang="de-DE"/>
          </a:p>
        </p:txBody>
      </p:sp>
      <p:sp>
        <p:nvSpPr>
          <p:cNvPr id="132099" name="Rectangle 3"/>
          <p:cNvSpPr>
            <a:spLocks noGrp="1" noChangeArrowheads="1"/>
          </p:cNvSpPr>
          <p:nvPr>
            <p:ph type="dt" sz="quarter" idx="1"/>
          </p:nvPr>
        </p:nvSpPr>
        <p:spPr bwMode="auto">
          <a:xfrm>
            <a:off x="384175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lvl1pPr>
          </a:lstStyle>
          <a:p>
            <a:pPr>
              <a:defRPr/>
            </a:pPr>
            <a:endParaRPr lang="en-US" altLang="de-DE"/>
          </a:p>
        </p:txBody>
      </p:sp>
      <p:sp>
        <p:nvSpPr>
          <p:cNvPr id="132100" name="Rectangle 4"/>
          <p:cNvSpPr>
            <a:spLocks noGrp="1" noChangeArrowheads="1"/>
          </p:cNvSpPr>
          <p:nvPr>
            <p:ph type="ftr" sz="quarter" idx="2"/>
          </p:nvPr>
        </p:nvSpPr>
        <p:spPr bwMode="auto">
          <a:xfrm>
            <a:off x="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a:lvl1pPr>
          </a:lstStyle>
          <a:p>
            <a:pPr>
              <a:defRPr/>
            </a:pPr>
            <a:endParaRPr lang="en-US" altLang="de-DE"/>
          </a:p>
        </p:txBody>
      </p:sp>
      <p:sp>
        <p:nvSpPr>
          <p:cNvPr id="132101" name="Rectangle 5"/>
          <p:cNvSpPr>
            <a:spLocks noGrp="1" noChangeArrowheads="1"/>
          </p:cNvSpPr>
          <p:nvPr>
            <p:ph type="sldNum" sz="quarter" idx="3"/>
          </p:nvPr>
        </p:nvSpPr>
        <p:spPr bwMode="auto">
          <a:xfrm>
            <a:off x="384175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lvl1pPr>
          </a:lstStyle>
          <a:p>
            <a:pPr>
              <a:defRPr/>
            </a:pPr>
            <a:fld id="{E5A8AB54-7787-4AC4-BDC4-86C8883C3FFB}" type="slidenum">
              <a:rPr lang="en-US" altLang="de-DE"/>
              <a:pPr>
                <a:defRPr/>
              </a:pPr>
              <a:t>‹Nr.›</a:t>
            </a:fld>
            <a:endParaRPr lang="en-US" altLang="de-DE"/>
          </a:p>
        </p:txBody>
      </p:sp>
    </p:spTree>
    <p:extLst>
      <p:ext uri="{BB962C8B-B14F-4D97-AF65-F5344CB8AC3E}">
        <p14:creationId xmlns:p14="http://schemas.microsoft.com/office/powerpoint/2010/main" val="20645465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a:lvl1pPr>
          </a:lstStyle>
          <a:p>
            <a:pPr>
              <a:defRPr/>
            </a:pPr>
            <a:endParaRPr lang="de-DE" altLang="de-DE"/>
          </a:p>
        </p:txBody>
      </p:sp>
      <p:sp>
        <p:nvSpPr>
          <p:cNvPr id="3075" name="Rectangle 3"/>
          <p:cNvSpPr>
            <a:spLocks noGrp="1" noChangeArrowheads="1"/>
          </p:cNvSpPr>
          <p:nvPr>
            <p:ph type="dt" idx="1"/>
          </p:nvPr>
        </p:nvSpPr>
        <p:spPr bwMode="auto">
          <a:xfrm>
            <a:off x="384175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lvl1pPr>
          </a:lstStyle>
          <a:p>
            <a:pPr>
              <a:defRPr/>
            </a:pPr>
            <a:endParaRPr lang="de-DE" altLang="de-DE"/>
          </a:p>
        </p:txBody>
      </p:sp>
      <p:sp>
        <p:nvSpPr>
          <p:cNvPr id="54276" name="Rectangle 4"/>
          <p:cNvSpPr>
            <a:spLocks noGrp="1" noRot="1" noChangeAspect="1" noChangeArrowheads="1" noTextEdit="1"/>
          </p:cNvSpPr>
          <p:nvPr>
            <p:ph type="sldImg" idx="2"/>
          </p:nvPr>
        </p:nvSpPr>
        <p:spPr bwMode="auto">
          <a:xfrm>
            <a:off x="911225" y="744538"/>
            <a:ext cx="4959350" cy="371951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7863" y="4711700"/>
            <a:ext cx="5426075" cy="446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3078" name="Rectangle 6"/>
          <p:cNvSpPr>
            <a:spLocks noGrp="1" noChangeArrowheads="1"/>
          </p:cNvSpPr>
          <p:nvPr>
            <p:ph type="ftr" sz="quarter" idx="4"/>
          </p:nvPr>
        </p:nvSpPr>
        <p:spPr bwMode="auto">
          <a:xfrm>
            <a:off x="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a:lvl1pPr>
          </a:lstStyle>
          <a:p>
            <a:pPr>
              <a:defRPr/>
            </a:pPr>
            <a:endParaRPr lang="de-DE" altLang="de-DE"/>
          </a:p>
        </p:txBody>
      </p:sp>
      <p:sp>
        <p:nvSpPr>
          <p:cNvPr id="3079" name="Rectangle 7"/>
          <p:cNvSpPr>
            <a:spLocks noGrp="1" noChangeArrowheads="1"/>
          </p:cNvSpPr>
          <p:nvPr>
            <p:ph type="sldNum" sz="quarter" idx="5"/>
          </p:nvPr>
        </p:nvSpPr>
        <p:spPr bwMode="auto">
          <a:xfrm>
            <a:off x="384175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lvl1pPr>
          </a:lstStyle>
          <a:p>
            <a:pPr>
              <a:defRPr/>
            </a:pPr>
            <a:fld id="{29CEF06C-B910-4FAD-A5E6-775894F8EE33}" type="slidenum">
              <a:rPr lang="de-DE" altLang="de-DE"/>
              <a:pPr>
                <a:defRPr/>
              </a:pPr>
              <a:t>‹Nr.›</a:t>
            </a:fld>
            <a:endParaRPr lang="de-DE" altLang="de-DE"/>
          </a:p>
        </p:txBody>
      </p:sp>
    </p:spTree>
    <p:extLst>
      <p:ext uri="{BB962C8B-B14F-4D97-AF65-F5344CB8AC3E}">
        <p14:creationId xmlns:p14="http://schemas.microsoft.com/office/powerpoint/2010/main" val="6025982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6"/>
          <p:cNvSpPr>
            <a:spLocks noGrp="1" noChangeArrowheads="1"/>
          </p:cNvSpPr>
          <p:nvPr>
            <p:ph type="sldNum" sz="quarter" idx="10"/>
          </p:nvPr>
        </p:nvSpPr>
        <p:spPr>
          <a:ln/>
        </p:spPr>
        <p:txBody>
          <a:bodyPr/>
          <a:lstStyle>
            <a:lvl1pPr>
              <a:defRPr/>
            </a:lvl1pPr>
          </a:lstStyle>
          <a:p>
            <a:pPr>
              <a:defRPr/>
            </a:pPr>
            <a:fld id="{73917EFD-3C9F-4F81-B760-9000E55AF854}" type="slidenum">
              <a:rPr lang="de-DE" altLang="de-DE"/>
              <a:pPr>
                <a:defRPr/>
              </a:pPr>
              <a:t>‹Nr.›</a:t>
            </a:fld>
            <a:endParaRPr lang="de-DE" altLang="de-DE"/>
          </a:p>
        </p:txBody>
      </p:sp>
    </p:spTree>
    <p:extLst>
      <p:ext uri="{BB962C8B-B14F-4D97-AF65-F5344CB8AC3E}">
        <p14:creationId xmlns:p14="http://schemas.microsoft.com/office/powerpoint/2010/main" val="300561132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sldNum" sz="quarter" idx="10"/>
          </p:nvPr>
        </p:nvSpPr>
        <p:spPr>
          <a:ln/>
        </p:spPr>
        <p:txBody>
          <a:bodyPr/>
          <a:lstStyle>
            <a:lvl1pPr>
              <a:defRPr/>
            </a:lvl1pPr>
          </a:lstStyle>
          <a:p>
            <a:pPr>
              <a:defRPr/>
            </a:pPr>
            <a:fld id="{CF7F6EFC-FC9D-4D19-8849-5E2A1F716224}" type="slidenum">
              <a:rPr lang="de-DE" altLang="de-DE"/>
              <a:pPr>
                <a:defRPr/>
              </a:pPr>
              <a:t>‹Nr.›</a:t>
            </a:fld>
            <a:endParaRPr lang="de-DE" altLang="de-DE"/>
          </a:p>
        </p:txBody>
      </p:sp>
    </p:spTree>
    <p:extLst>
      <p:ext uri="{BB962C8B-B14F-4D97-AF65-F5344CB8AC3E}">
        <p14:creationId xmlns:p14="http://schemas.microsoft.com/office/powerpoint/2010/main" val="1819766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30175"/>
            <a:ext cx="2057400" cy="6538913"/>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130175"/>
            <a:ext cx="6019800" cy="6538913"/>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sldNum" sz="quarter" idx="10"/>
          </p:nvPr>
        </p:nvSpPr>
        <p:spPr>
          <a:ln/>
        </p:spPr>
        <p:txBody>
          <a:bodyPr/>
          <a:lstStyle>
            <a:lvl1pPr>
              <a:defRPr/>
            </a:lvl1pPr>
          </a:lstStyle>
          <a:p>
            <a:pPr>
              <a:defRPr/>
            </a:pPr>
            <a:fld id="{4D01833A-3B55-4D9B-B178-5451B2B2B1D0}" type="slidenum">
              <a:rPr lang="de-DE" altLang="de-DE"/>
              <a:pPr>
                <a:defRPr/>
              </a:pPr>
              <a:t>‹Nr.›</a:t>
            </a:fld>
            <a:endParaRPr lang="de-DE" altLang="de-DE"/>
          </a:p>
        </p:txBody>
      </p:sp>
    </p:spTree>
    <p:extLst>
      <p:ext uri="{BB962C8B-B14F-4D97-AF65-F5344CB8AC3E}">
        <p14:creationId xmlns:p14="http://schemas.microsoft.com/office/powerpoint/2010/main" val="2131434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sldNum" sz="quarter" idx="10"/>
          </p:nvPr>
        </p:nvSpPr>
        <p:spPr>
          <a:ln/>
        </p:spPr>
        <p:txBody>
          <a:bodyPr/>
          <a:lstStyle>
            <a:lvl1pPr>
              <a:defRPr/>
            </a:lvl1pPr>
          </a:lstStyle>
          <a:p>
            <a:pPr>
              <a:defRPr/>
            </a:pPr>
            <a:fld id="{EED81A54-E60C-4E03-A5C6-08FAFB55BF65}" type="slidenum">
              <a:rPr lang="de-DE" altLang="de-DE"/>
              <a:pPr>
                <a:defRPr/>
              </a:pPr>
              <a:t>‹Nr.›</a:t>
            </a:fld>
            <a:endParaRPr lang="de-DE" altLang="de-DE"/>
          </a:p>
        </p:txBody>
      </p:sp>
    </p:spTree>
    <p:extLst>
      <p:ext uri="{BB962C8B-B14F-4D97-AF65-F5344CB8AC3E}">
        <p14:creationId xmlns:p14="http://schemas.microsoft.com/office/powerpoint/2010/main" val="116372567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6"/>
          <p:cNvSpPr>
            <a:spLocks noGrp="1" noChangeArrowheads="1"/>
          </p:cNvSpPr>
          <p:nvPr>
            <p:ph type="sldNum" sz="quarter" idx="10"/>
          </p:nvPr>
        </p:nvSpPr>
        <p:spPr>
          <a:ln/>
        </p:spPr>
        <p:txBody>
          <a:bodyPr/>
          <a:lstStyle>
            <a:lvl1pPr>
              <a:defRPr/>
            </a:lvl1pPr>
          </a:lstStyle>
          <a:p>
            <a:pPr>
              <a:defRPr/>
            </a:pPr>
            <a:fld id="{01ABB0D5-BA17-432A-A083-5E9EB101FCD3}" type="slidenum">
              <a:rPr lang="de-DE" altLang="de-DE"/>
              <a:pPr>
                <a:defRPr/>
              </a:pPr>
              <a:t>‹Nr.›</a:t>
            </a:fld>
            <a:endParaRPr lang="de-DE" altLang="de-DE"/>
          </a:p>
        </p:txBody>
      </p:sp>
    </p:spTree>
    <p:extLst>
      <p:ext uri="{BB962C8B-B14F-4D97-AF65-F5344CB8AC3E}">
        <p14:creationId xmlns:p14="http://schemas.microsoft.com/office/powerpoint/2010/main" val="397224555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692150"/>
            <a:ext cx="4038600" cy="5976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692150"/>
            <a:ext cx="4038600" cy="5976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6"/>
          <p:cNvSpPr>
            <a:spLocks noGrp="1" noChangeArrowheads="1"/>
          </p:cNvSpPr>
          <p:nvPr>
            <p:ph type="sldNum" sz="quarter" idx="10"/>
          </p:nvPr>
        </p:nvSpPr>
        <p:spPr>
          <a:ln/>
        </p:spPr>
        <p:txBody>
          <a:bodyPr/>
          <a:lstStyle>
            <a:lvl1pPr>
              <a:defRPr/>
            </a:lvl1pPr>
          </a:lstStyle>
          <a:p>
            <a:pPr>
              <a:defRPr/>
            </a:pPr>
            <a:fld id="{0F75F677-3C58-4D96-988C-15361F3C177C}" type="slidenum">
              <a:rPr lang="de-DE" altLang="de-DE"/>
              <a:pPr>
                <a:defRPr/>
              </a:pPr>
              <a:t>‹Nr.›</a:t>
            </a:fld>
            <a:endParaRPr lang="de-DE" altLang="de-DE"/>
          </a:p>
        </p:txBody>
      </p:sp>
    </p:spTree>
    <p:extLst>
      <p:ext uri="{BB962C8B-B14F-4D97-AF65-F5344CB8AC3E}">
        <p14:creationId xmlns:p14="http://schemas.microsoft.com/office/powerpoint/2010/main" val="6780877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6"/>
          <p:cNvSpPr>
            <a:spLocks noGrp="1" noChangeArrowheads="1"/>
          </p:cNvSpPr>
          <p:nvPr>
            <p:ph type="sldNum" sz="quarter" idx="10"/>
          </p:nvPr>
        </p:nvSpPr>
        <p:spPr>
          <a:ln/>
        </p:spPr>
        <p:txBody>
          <a:bodyPr/>
          <a:lstStyle>
            <a:lvl1pPr>
              <a:defRPr/>
            </a:lvl1pPr>
          </a:lstStyle>
          <a:p>
            <a:pPr>
              <a:defRPr/>
            </a:pPr>
            <a:fld id="{0764C323-AEB0-4F88-A9A5-750A8368DF83}" type="slidenum">
              <a:rPr lang="de-DE" altLang="de-DE"/>
              <a:pPr>
                <a:defRPr/>
              </a:pPr>
              <a:t>‹Nr.›</a:t>
            </a:fld>
            <a:endParaRPr lang="de-DE" altLang="de-DE"/>
          </a:p>
        </p:txBody>
      </p:sp>
    </p:spTree>
    <p:extLst>
      <p:ext uri="{BB962C8B-B14F-4D97-AF65-F5344CB8AC3E}">
        <p14:creationId xmlns:p14="http://schemas.microsoft.com/office/powerpoint/2010/main" val="117628404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6"/>
          <p:cNvSpPr>
            <a:spLocks noGrp="1" noChangeArrowheads="1"/>
          </p:cNvSpPr>
          <p:nvPr>
            <p:ph type="sldNum" sz="quarter" idx="10"/>
          </p:nvPr>
        </p:nvSpPr>
        <p:spPr>
          <a:ln/>
        </p:spPr>
        <p:txBody>
          <a:bodyPr/>
          <a:lstStyle>
            <a:lvl1pPr>
              <a:defRPr/>
            </a:lvl1pPr>
          </a:lstStyle>
          <a:p>
            <a:pPr>
              <a:defRPr/>
            </a:pPr>
            <a:fld id="{281D9343-E757-473A-B365-895B83CA8D9D}" type="slidenum">
              <a:rPr lang="de-DE" altLang="de-DE"/>
              <a:pPr>
                <a:defRPr/>
              </a:pPr>
              <a:t>‹Nr.›</a:t>
            </a:fld>
            <a:endParaRPr lang="de-DE" altLang="de-DE"/>
          </a:p>
        </p:txBody>
      </p:sp>
    </p:spTree>
    <p:extLst>
      <p:ext uri="{BB962C8B-B14F-4D97-AF65-F5344CB8AC3E}">
        <p14:creationId xmlns:p14="http://schemas.microsoft.com/office/powerpoint/2010/main" val="2423136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7DDD45B8-53DB-4219-A026-0A728A62226B}" type="slidenum">
              <a:rPr lang="de-DE" altLang="de-DE"/>
              <a:pPr>
                <a:defRPr/>
              </a:pPr>
              <a:t>‹Nr.›</a:t>
            </a:fld>
            <a:endParaRPr lang="de-DE" altLang="de-DE"/>
          </a:p>
        </p:txBody>
      </p:sp>
    </p:spTree>
    <p:extLst>
      <p:ext uri="{BB962C8B-B14F-4D97-AF65-F5344CB8AC3E}">
        <p14:creationId xmlns:p14="http://schemas.microsoft.com/office/powerpoint/2010/main" val="341754129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6"/>
          <p:cNvSpPr>
            <a:spLocks noGrp="1" noChangeArrowheads="1"/>
          </p:cNvSpPr>
          <p:nvPr>
            <p:ph type="sldNum" sz="quarter" idx="10"/>
          </p:nvPr>
        </p:nvSpPr>
        <p:spPr>
          <a:ln/>
        </p:spPr>
        <p:txBody>
          <a:bodyPr/>
          <a:lstStyle>
            <a:lvl1pPr>
              <a:defRPr/>
            </a:lvl1pPr>
          </a:lstStyle>
          <a:p>
            <a:pPr>
              <a:defRPr/>
            </a:pPr>
            <a:fld id="{3AA39BF1-67B1-444F-97F9-F113A91F134C}" type="slidenum">
              <a:rPr lang="de-DE" altLang="de-DE"/>
              <a:pPr>
                <a:defRPr/>
              </a:pPr>
              <a:t>‹Nr.›</a:t>
            </a:fld>
            <a:endParaRPr lang="de-DE" altLang="de-DE"/>
          </a:p>
        </p:txBody>
      </p:sp>
    </p:spTree>
    <p:extLst>
      <p:ext uri="{BB962C8B-B14F-4D97-AF65-F5344CB8AC3E}">
        <p14:creationId xmlns:p14="http://schemas.microsoft.com/office/powerpoint/2010/main" val="1572233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6"/>
          <p:cNvSpPr>
            <a:spLocks noGrp="1" noChangeArrowheads="1"/>
          </p:cNvSpPr>
          <p:nvPr>
            <p:ph type="sldNum" sz="quarter" idx="10"/>
          </p:nvPr>
        </p:nvSpPr>
        <p:spPr>
          <a:ln/>
        </p:spPr>
        <p:txBody>
          <a:bodyPr/>
          <a:lstStyle>
            <a:lvl1pPr>
              <a:defRPr/>
            </a:lvl1pPr>
          </a:lstStyle>
          <a:p>
            <a:pPr>
              <a:defRPr/>
            </a:pPr>
            <a:fld id="{4BE3BA4C-3508-49A6-A43E-A45DAA04756B}" type="slidenum">
              <a:rPr lang="de-DE" altLang="de-DE"/>
              <a:pPr>
                <a:defRPr/>
              </a:pPr>
              <a:t>‹Nr.›</a:t>
            </a:fld>
            <a:endParaRPr lang="de-DE" altLang="de-DE"/>
          </a:p>
        </p:txBody>
      </p:sp>
    </p:spTree>
    <p:extLst>
      <p:ext uri="{BB962C8B-B14F-4D97-AF65-F5344CB8AC3E}">
        <p14:creationId xmlns:p14="http://schemas.microsoft.com/office/powerpoint/2010/main" val="1406714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9"/>
          <p:cNvSpPr>
            <a:spLocks noChangeArrowheads="1"/>
          </p:cNvSpPr>
          <p:nvPr/>
        </p:nvSpPr>
        <p:spPr bwMode="auto">
          <a:xfrm>
            <a:off x="0" y="6813550"/>
            <a:ext cx="9144000" cy="71438"/>
          </a:xfrm>
          <a:prstGeom prst="rect">
            <a:avLst/>
          </a:prstGeom>
          <a:solidFill>
            <a:schemeClr val="tx2">
              <a:lumMod val="50000"/>
              <a:lumOff val="50000"/>
            </a:schemeClr>
          </a:solidFill>
          <a:ln>
            <a:noFill/>
          </a:ln>
          <a:effectLst/>
          <a:extLst/>
        </p:spPr>
        <p:txBody>
          <a:bodyPr wrap="none" anchor="ct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defRPr/>
            </a:pPr>
            <a:endParaRPr lang="de-DE" altLang="de-DE" smtClean="0"/>
          </a:p>
        </p:txBody>
      </p:sp>
      <p:sp>
        <p:nvSpPr>
          <p:cNvPr id="1027" name="Rectangle 8"/>
          <p:cNvSpPr>
            <a:spLocks noChangeArrowheads="1"/>
          </p:cNvSpPr>
          <p:nvPr/>
        </p:nvSpPr>
        <p:spPr bwMode="auto">
          <a:xfrm>
            <a:off x="0" y="0"/>
            <a:ext cx="9144000" cy="115888"/>
          </a:xfrm>
          <a:prstGeom prst="rect">
            <a:avLst/>
          </a:prstGeom>
          <a:solidFill>
            <a:schemeClr val="tx2">
              <a:lumMod val="50000"/>
              <a:lumOff val="50000"/>
            </a:schemeClr>
          </a:solidFill>
          <a:ln>
            <a:noFill/>
          </a:ln>
          <a:effectLst/>
          <a:extLst/>
        </p:spPr>
        <p:txBody>
          <a:bodyPr wrap="none" anchor="ct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defRPr/>
            </a:pPr>
            <a:endParaRPr lang="de-DE" altLang="de-DE" smtClean="0"/>
          </a:p>
        </p:txBody>
      </p:sp>
      <p:sp>
        <p:nvSpPr>
          <p:cNvPr id="1028" name="Rectangle 2"/>
          <p:cNvSpPr>
            <a:spLocks noGrp="1" noChangeArrowheads="1"/>
          </p:cNvSpPr>
          <p:nvPr>
            <p:ph type="title"/>
          </p:nvPr>
        </p:nvSpPr>
        <p:spPr bwMode="auto">
          <a:xfrm>
            <a:off x="1187450" y="130175"/>
            <a:ext cx="74993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1029" name="Rectangle 3"/>
          <p:cNvSpPr>
            <a:spLocks noGrp="1" noChangeArrowheads="1"/>
          </p:cNvSpPr>
          <p:nvPr>
            <p:ph type="body" idx="1"/>
          </p:nvPr>
        </p:nvSpPr>
        <p:spPr bwMode="auto">
          <a:xfrm>
            <a:off x="457200" y="692150"/>
            <a:ext cx="8229600" cy="5976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endParaRPr lang="de-DE" altLang="de-DE" smtClean="0"/>
          </a:p>
        </p:txBody>
      </p:sp>
      <p:sp>
        <p:nvSpPr>
          <p:cNvPr id="1030" name="Rectangle 6"/>
          <p:cNvSpPr>
            <a:spLocks noGrp="1" noChangeArrowheads="1"/>
          </p:cNvSpPr>
          <p:nvPr>
            <p:ph type="sldNum" sz="quarter" idx="4"/>
          </p:nvPr>
        </p:nvSpPr>
        <p:spPr bwMode="auto">
          <a:xfrm>
            <a:off x="8316913" y="6453188"/>
            <a:ext cx="792162"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B0CCB4AB-8E0F-44BD-A620-67E1C908652A}" type="slidenum">
              <a:rPr lang="de-DE" altLang="de-DE"/>
              <a:pPr>
                <a:defRPr/>
              </a:pPr>
              <a:t>‹Nr.›</a:t>
            </a:fld>
            <a:endParaRPr lang="de-DE" altLang="de-DE"/>
          </a:p>
        </p:txBody>
      </p:sp>
      <p:sp>
        <p:nvSpPr>
          <p:cNvPr id="1034" name="Rectangle 14"/>
          <p:cNvSpPr>
            <a:spLocks noChangeArrowheads="1"/>
          </p:cNvSpPr>
          <p:nvPr/>
        </p:nvSpPr>
        <p:spPr bwMode="auto">
          <a:xfrm>
            <a:off x="0" y="549275"/>
            <a:ext cx="9144000" cy="71438"/>
          </a:xfrm>
          <a:prstGeom prst="rect">
            <a:avLst/>
          </a:prstGeom>
          <a:solidFill>
            <a:schemeClr val="tx2">
              <a:lumMod val="50000"/>
              <a:lumOff val="50000"/>
            </a:schemeClr>
          </a:solidFill>
          <a:ln>
            <a:noFill/>
          </a:ln>
          <a:effectLst/>
          <a:extLst/>
        </p:spPr>
        <p:txBody>
          <a:bodyPr wrap="none" anchor="ct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defRPr/>
            </a:pPr>
            <a:endParaRPr lang="de-DE" altLang="de-DE" smtClean="0"/>
          </a:p>
        </p:txBody>
      </p:sp>
      <p:sp>
        <p:nvSpPr>
          <p:cNvPr id="2" name="Textfeld 1"/>
          <p:cNvSpPr txBox="1"/>
          <p:nvPr/>
        </p:nvSpPr>
        <p:spPr>
          <a:xfrm>
            <a:off x="29658" y="6553200"/>
            <a:ext cx="2117888" cy="276999"/>
          </a:xfrm>
          <a:prstGeom prst="rect">
            <a:avLst/>
          </a:prstGeom>
          <a:noFill/>
        </p:spPr>
        <p:txBody>
          <a:bodyPr wrap="none" rtlCol="0">
            <a:spAutoFit/>
          </a:bodyPr>
          <a:lstStyle/>
          <a:p>
            <a:r>
              <a:rPr lang="de-DE" sz="1200" dirty="0" smtClean="0"/>
              <a:t>Design digitaler Schaltkreise</a:t>
            </a:r>
            <a:endParaRPr lang="de-DE" sz="1200" dirty="0"/>
          </a:p>
        </p:txBody>
      </p:sp>
      <p:pic>
        <p:nvPicPr>
          <p:cNvPr id="299011" name="Picture 3" descr="C:\Users\ivan\Desktop\logos\Logo_KIT_v7.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382000" y="193865"/>
            <a:ext cx="685800" cy="312614"/>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cs typeface="Arial" charset="0"/>
        </a:defRPr>
      </a:lvl2pPr>
      <a:lvl3pPr algn="ctr" rtl="0" eaLnBrk="0" fontAlgn="base" hangingPunct="0">
        <a:spcBef>
          <a:spcPct val="0"/>
        </a:spcBef>
        <a:spcAft>
          <a:spcPct val="0"/>
        </a:spcAft>
        <a:defRPr sz="2400">
          <a:solidFill>
            <a:schemeClr val="tx2"/>
          </a:solidFill>
          <a:latin typeface="Arial" charset="0"/>
          <a:cs typeface="Arial" charset="0"/>
        </a:defRPr>
      </a:lvl3pPr>
      <a:lvl4pPr algn="ctr" rtl="0" eaLnBrk="0" fontAlgn="base" hangingPunct="0">
        <a:spcBef>
          <a:spcPct val="0"/>
        </a:spcBef>
        <a:spcAft>
          <a:spcPct val="0"/>
        </a:spcAft>
        <a:defRPr sz="2400">
          <a:solidFill>
            <a:schemeClr val="tx2"/>
          </a:solidFill>
          <a:latin typeface="Arial" charset="0"/>
          <a:cs typeface="Arial" charset="0"/>
        </a:defRPr>
      </a:lvl4pPr>
      <a:lvl5pPr algn="ctr" rtl="0" eaLnBrk="0" fontAlgn="base" hangingPunct="0">
        <a:spcBef>
          <a:spcPct val="0"/>
        </a:spcBef>
        <a:spcAft>
          <a:spcPct val="0"/>
        </a:spcAft>
        <a:defRPr sz="2400">
          <a:solidFill>
            <a:schemeClr val="tx2"/>
          </a:solidFill>
          <a:latin typeface="Arial" charset="0"/>
          <a:cs typeface="Arial" charset="0"/>
        </a:defRPr>
      </a:lvl5pPr>
      <a:lvl6pPr marL="457200" algn="ctr" rtl="0" fontAlgn="base">
        <a:spcBef>
          <a:spcPct val="0"/>
        </a:spcBef>
        <a:spcAft>
          <a:spcPct val="0"/>
        </a:spcAft>
        <a:defRPr sz="2400">
          <a:solidFill>
            <a:schemeClr val="tx2"/>
          </a:solidFill>
          <a:latin typeface="Arial" charset="0"/>
          <a:cs typeface="Arial" charset="0"/>
        </a:defRPr>
      </a:lvl6pPr>
      <a:lvl7pPr marL="914400" algn="ctr" rtl="0" fontAlgn="base">
        <a:spcBef>
          <a:spcPct val="0"/>
        </a:spcBef>
        <a:spcAft>
          <a:spcPct val="0"/>
        </a:spcAft>
        <a:defRPr sz="2400">
          <a:solidFill>
            <a:schemeClr val="tx2"/>
          </a:solidFill>
          <a:latin typeface="Arial" charset="0"/>
          <a:cs typeface="Arial" charset="0"/>
        </a:defRPr>
      </a:lvl7pPr>
      <a:lvl8pPr marL="1371600" algn="ctr" rtl="0" fontAlgn="base">
        <a:spcBef>
          <a:spcPct val="0"/>
        </a:spcBef>
        <a:spcAft>
          <a:spcPct val="0"/>
        </a:spcAft>
        <a:defRPr sz="2400">
          <a:solidFill>
            <a:schemeClr val="tx2"/>
          </a:solidFill>
          <a:latin typeface="Arial" charset="0"/>
          <a:cs typeface="Arial" charset="0"/>
        </a:defRPr>
      </a:lvl8pPr>
      <a:lvl9pPr marL="1828800" algn="ctr" rtl="0" fontAlgn="base">
        <a:spcBef>
          <a:spcPct val="0"/>
        </a:spcBef>
        <a:spcAft>
          <a:spcPct val="0"/>
        </a:spcAft>
        <a:defRPr sz="2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cs typeface="+mn-cs"/>
        </a:defRPr>
      </a:lvl2pPr>
      <a:lvl3pPr marL="1143000" indent="-228600" algn="l" rtl="0" eaLnBrk="0" fontAlgn="base" hangingPunct="0">
        <a:spcBef>
          <a:spcPct val="20000"/>
        </a:spcBef>
        <a:spcAft>
          <a:spcPct val="0"/>
        </a:spcAft>
        <a:buChar char="•"/>
        <a:defRPr sz="1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ctrTitle"/>
          </p:nvPr>
        </p:nvSpPr>
        <p:spPr/>
        <p:txBody>
          <a:bodyPr/>
          <a:lstStyle/>
          <a:p>
            <a:r>
              <a:rPr lang="de-DE" dirty="0" smtClean="0"/>
              <a:t>Vorlesung 6</a:t>
            </a:r>
            <a:br>
              <a:rPr lang="de-DE" dirty="0" smtClean="0"/>
            </a:br>
            <a:r>
              <a:rPr lang="de-DE" dirty="0" smtClean="0"/>
              <a:t>Setup </a:t>
            </a:r>
            <a:r>
              <a:rPr lang="de-DE" dirty="0"/>
              <a:t>und Hold Zeit </a:t>
            </a:r>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a:t>
            </a:fld>
            <a:endParaRPr lang="de-DE" altLang="de-DE"/>
          </a:p>
        </p:txBody>
      </p:sp>
    </p:spTree>
    <p:extLst>
      <p:ext uri="{BB962C8B-B14F-4D97-AF65-F5344CB8AC3E}">
        <p14:creationId xmlns:p14="http://schemas.microsoft.com/office/powerpoint/2010/main" val="9245333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Hold</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10</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11430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flipV="1">
            <a:off x="12954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a:off x="685800" y="39624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 name="Gleichschenkliges Dreieck 69"/>
          <p:cNvSpPr/>
          <p:nvPr/>
        </p:nvSpPr>
        <p:spPr bwMode="auto">
          <a:xfrm rot="5400000">
            <a:off x="2895600" y="3810000"/>
            <a:ext cx="304800" cy="3048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1" name="Gerade Verbindung 70"/>
          <p:cNvCxnSpPr/>
          <p:nvPr/>
        </p:nvCxnSpPr>
        <p:spPr bwMode="auto">
          <a:xfrm>
            <a:off x="3200400" y="3962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38100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a:off x="12192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r Verbinder 66"/>
          <p:cNvCxnSpPr/>
          <p:nvPr/>
        </p:nvCxnSpPr>
        <p:spPr bwMode="auto">
          <a:xfrm>
            <a:off x="1676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r Verbinder 67"/>
          <p:cNvCxnSpPr/>
          <p:nvPr/>
        </p:nvCxnSpPr>
        <p:spPr bwMode="auto">
          <a:xfrm>
            <a:off x="1828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r Verbinder 73"/>
          <p:cNvCxnSpPr/>
          <p:nvPr/>
        </p:nvCxnSpPr>
        <p:spPr bwMode="auto">
          <a:xfrm>
            <a:off x="1981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r Verbinder 74"/>
          <p:cNvCxnSpPr/>
          <p:nvPr/>
        </p:nvCxnSpPr>
        <p:spPr bwMode="auto">
          <a:xfrm>
            <a:off x="21336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r Verbinder 75"/>
          <p:cNvCxnSpPr/>
          <p:nvPr/>
        </p:nvCxnSpPr>
        <p:spPr bwMode="auto">
          <a:xfrm>
            <a:off x="22860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7" name="Rechteck 76"/>
          <p:cNvSpPr/>
          <p:nvPr/>
        </p:nvSpPr>
        <p:spPr bwMode="auto">
          <a:xfrm>
            <a:off x="1143000" y="6019800"/>
            <a:ext cx="533400" cy="152400"/>
          </a:xfrm>
          <a:prstGeom prst="rect">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8" name="Textfeld 77"/>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Tree>
    <p:extLst>
      <p:ext uri="{BB962C8B-B14F-4D97-AF65-F5344CB8AC3E}">
        <p14:creationId xmlns:p14="http://schemas.microsoft.com/office/powerpoint/2010/main" val="14025643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Hold</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 Verletzung</a:t>
            </a:r>
          </a:p>
          <a:p>
            <a:r>
              <a:rPr lang="de-DE" dirty="0"/>
              <a:t>D2 Änderung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11</a:t>
            </a:fld>
            <a:endParaRPr lang="de-DE" altLang="de-DE"/>
          </a:p>
        </p:txBody>
      </p: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Rechteck 66"/>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8" name="Gerade Verbindung 67"/>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3" name="Gruppieren 72"/>
          <p:cNvGrpSpPr/>
          <p:nvPr/>
        </p:nvGrpSpPr>
        <p:grpSpPr>
          <a:xfrm>
            <a:off x="1981200" y="2971800"/>
            <a:ext cx="174171" cy="304800"/>
            <a:chOff x="6172200" y="3657600"/>
            <a:chExt cx="304800" cy="533400"/>
          </a:xfrm>
        </p:grpSpPr>
        <p:cxnSp>
          <p:nvCxnSpPr>
            <p:cNvPr id="74" name="Gerade Verbindung 73"/>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78" name="Gruppieren 77"/>
          <p:cNvGrpSpPr/>
          <p:nvPr/>
        </p:nvGrpSpPr>
        <p:grpSpPr>
          <a:xfrm>
            <a:off x="2362200" y="2971800"/>
            <a:ext cx="174171" cy="304800"/>
            <a:chOff x="6172200" y="3657600"/>
            <a:chExt cx="304800" cy="533400"/>
          </a:xfrm>
        </p:grpSpPr>
        <p:cxnSp>
          <p:nvCxnSpPr>
            <p:cNvPr id="79" name="Gerade Verbindung 78"/>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3" name="Gerade Verbindung 8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85"/>
          <p:cNvCxnSpPr/>
          <p:nvPr/>
        </p:nvCxnSpPr>
        <p:spPr bwMode="auto">
          <a:xfrm>
            <a:off x="38100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Gerade Verbindung mit Pfeil 86"/>
          <p:cNvCxnSpPr/>
          <p:nvPr/>
        </p:nvCxnSpPr>
        <p:spPr bwMode="auto">
          <a:xfrm flipV="1">
            <a:off x="39624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Gerade Verbindung 87"/>
          <p:cNvCxnSpPr/>
          <p:nvPr/>
        </p:nvCxnSpPr>
        <p:spPr bwMode="auto">
          <a:xfrm>
            <a:off x="685800" y="39624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Gleichschenkliges Dreieck 88"/>
          <p:cNvSpPr/>
          <p:nvPr/>
        </p:nvSpPr>
        <p:spPr bwMode="auto">
          <a:xfrm rot="5400000">
            <a:off x="2895600" y="3810000"/>
            <a:ext cx="304800" cy="3048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90" name="Gerade Verbindung 89"/>
          <p:cNvCxnSpPr/>
          <p:nvPr/>
        </p:nvCxnSpPr>
        <p:spPr bwMode="auto">
          <a:xfrm>
            <a:off x="3200400" y="3962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38100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Gerade Verbindung 91"/>
          <p:cNvCxnSpPr/>
          <p:nvPr/>
        </p:nvCxnSpPr>
        <p:spPr bwMode="auto">
          <a:xfrm>
            <a:off x="12192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mit Pfeil 92"/>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Gerade Verbindung mit Pfeil 94"/>
          <p:cNvCxnSpPr/>
          <p:nvPr/>
        </p:nvCxnSpPr>
        <p:spPr bwMode="auto">
          <a:xfrm>
            <a:off x="1675715" y="5715000"/>
            <a:ext cx="153085"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6" name="Textfeld 95"/>
          <p:cNvSpPr txBox="1"/>
          <p:nvPr/>
        </p:nvSpPr>
        <p:spPr>
          <a:xfrm>
            <a:off x="837515" y="57150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97" name="Gerade Verbindung 96"/>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 Verbindung mit Pfeil 97"/>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mit Pfeil 98"/>
          <p:cNvCxnSpPr/>
          <p:nvPr/>
        </p:nvCxnSpPr>
        <p:spPr bwMode="auto">
          <a:xfrm>
            <a:off x="1676400" y="41910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Textfeld 99"/>
          <p:cNvSpPr txBox="1"/>
          <p:nvPr/>
        </p:nvSpPr>
        <p:spPr>
          <a:xfrm>
            <a:off x="1322479" y="3914001"/>
            <a:ext cx="575799" cy="276999"/>
          </a:xfrm>
          <a:prstGeom prst="rect">
            <a:avLst/>
          </a:prstGeom>
          <a:noFill/>
        </p:spPr>
        <p:txBody>
          <a:bodyPr wrap="none" rtlCol="0">
            <a:spAutoFit/>
          </a:bodyPr>
          <a:lstStyle/>
          <a:p>
            <a:r>
              <a:rPr lang="de-DE" dirty="0" smtClean="0"/>
              <a:t>Delay</a:t>
            </a:r>
            <a:endParaRPr lang="de-DE" dirty="0"/>
          </a:p>
        </p:txBody>
      </p:sp>
      <p:cxnSp>
        <p:nvCxnSpPr>
          <p:cNvPr id="101" name="Gerade Verbindung mit Pfeil 100"/>
          <p:cNvCxnSpPr/>
          <p:nvPr/>
        </p:nvCxnSpPr>
        <p:spPr bwMode="auto">
          <a:xfrm>
            <a:off x="4191000" y="2895600"/>
            <a:ext cx="1600200" cy="0"/>
          </a:xfrm>
          <a:prstGeom prst="straightConnector1">
            <a:avLst/>
          </a:prstGeom>
          <a:noFill/>
          <a:ln w="50800" cap="flat" cmpd="sng" algn="ctr">
            <a:solidFill>
              <a:srgbClr val="FF0000"/>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r Verbinder 65"/>
          <p:cNvCxnSpPr/>
          <p:nvPr/>
        </p:nvCxnSpPr>
        <p:spPr bwMode="auto">
          <a:xfrm>
            <a:off x="1676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r Verbinder 101"/>
          <p:cNvCxnSpPr/>
          <p:nvPr/>
        </p:nvCxnSpPr>
        <p:spPr bwMode="auto">
          <a:xfrm>
            <a:off x="1828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Gerader Verbinder 102"/>
          <p:cNvCxnSpPr/>
          <p:nvPr/>
        </p:nvCxnSpPr>
        <p:spPr bwMode="auto">
          <a:xfrm>
            <a:off x="1981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r Verbinder 103"/>
          <p:cNvCxnSpPr/>
          <p:nvPr/>
        </p:nvCxnSpPr>
        <p:spPr bwMode="auto">
          <a:xfrm>
            <a:off x="21336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Gerader Verbinder 104"/>
          <p:cNvCxnSpPr/>
          <p:nvPr/>
        </p:nvCxnSpPr>
        <p:spPr bwMode="auto">
          <a:xfrm>
            <a:off x="22860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6" name="Rechteck 105"/>
          <p:cNvSpPr/>
          <p:nvPr/>
        </p:nvSpPr>
        <p:spPr bwMode="auto">
          <a:xfrm>
            <a:off x="1143000" y="6019800"/>
            <a:ext cx="685800" cy="152400"/>
          </a:xfrm>
          <a:prstGeom prst="rect">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07" name="Gerader Verbinder 106"/>
          <p:cNvCxnSpPr/>
          <p:nvPr/>
        </p:nvCxnSpPr>
        <p:spPr bwMode="auto">
          <a:xfrm>
            <a:off x="1828800" y="5791200"/>
            <a:ext cx="0" cy="381000"/>
          </a:xfrm>
          <a:prstGeom prst="line">
            <a:avLst/>
          </a:prstGeom>
          <a:noFill/>
          <a:ln w="25400" cap="flat" cmpd="sng" algn="ctr">
            <a:solidFill>
              <a:schemeClr val="tx1"/>
            </a:solidFill>
            <a:prstDash val="solid"/>
            <a:round/>
            <a:headEnd type="arrow"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8" name="Textfeld 107"/>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Tree>
    <p:extLst>
      <p:ext uri="{BB962C8B-B14F-4D97-AF65-F5344CB8AC3E}">
        <p14:creationId xmlns:p14="http://schemas.microsoft.com/office/powerpoint/2010/main" val="33729856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Hold</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12</a:t>
            </a:fld>
            <a:endParaRPr lang="de-DE" altLang="de-DE"/>
          </a:p>
        </p:txBody>
      </p: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Rechteck 66"/>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8" name="Gerade Verbindung 67"/>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3" name="Gruppieren 72"/>
          <p:cNvGrpSpPr/>
          <p:nvPr/>
        </p:nvGrpSpPr>
        <p:grpSpPr>
          <a:xfrm>
            <a:off x="1981200" y="2971800"/>
            <a:ext cx="174171" cy="304800"/>
            <a:chOff x="6172200" y="3657600"/>
            <a:chExt cx="304800" cy="533400"/>
          </a:xfrm>
        </p:grpSpPr>
        <p:cxnSp>
          <p:nvCxnSpPr>
            <p:cNvPr id="74" name="Gerade Verbindung 73"/>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78" name="Gruppieren 77"/>
          <p:cNvGrpSpPr/>
          <p:nvPr/>
        </p:nvGrpSpPr>
        <p:grpSpPr>
          <a:xfrm>
            <a:off x="2362200" y="2971800"/>
            <a:ext cx="174171" cy="304800"/>
            <a:chOff x="6172200" y="3657600"/>
            <a:chExt cx="304800" cy="533400"/>
          </a:xfrm>
        </p:grpSpPr>
        <p:cxnSp>
          <p:nvCxnSpPr>
            <p:cNvPr id="79" name="Gerade Verbindung 78"/>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3" name="Gerade Verbindung 8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85"/>
          <p:cNvCxnSpPr/>
          <p:nvPr/>
        </p:nvCxnSpPr>
        <p:spPr bwMode="auto">
          <a:xfrm>
            <a:off x="39624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Gerade Verbindung mit Pfeil 86"/>
          <p:cNvCxnSpPr/>
          <p:nvPr/>
        </p:nvCxnSpPr>
        <p:spPr bwMode="auto">
          <a:xfrm flipV="1">
            <a:off x="41148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Gerade Verbindung 87"/>
          <p:cNvCxnSpPr/>
          <p:nvPr/>
        </p:nvCxnSpPr>
        <p:spPr bwMode="auto">
          <a:xfrm>
            <a:off x="685800" y="39624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Gleichschenkliges Dreieck 88"/>
          <p:cNvSpPr/>
          <p:nvPr/>
        </p:nvSpPr>
        <p:spPr bwMode="auto">
          <a:xfrm rot="5400000">
            <a:off x="2895600" y="3810000"/>
            <a:ext cx="304800" cy="3048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90" name="Gerade Verbindung 89"/>
          <p:cNvCxnSpPr/>
          <p:nvPr/>
        </p:nvCxnSpPr>
        <p:spPr bwMode="auto">
          <a:xfrm>
            <a:off x="3200400" y="3962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38100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Gerade Verbindung 91"/>
          <p:cNvCxnSpPr/>
          <p:nvPr/>
        </p:nvCxnSpPr>
        <p:spPr bwMode="auto">
          <a:xfrm>
            <a:off x="12192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mit Pfeil 92"/>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6" name="Textfeld 95"/>
          <p:cNvSpPr txBox="1"/>
          <p:nvPr/>
        </p:nvSpPr>
        <p:spPr>
          <a:xfrm>
            <a:off x="837515" y="57150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97" name="Gerade Verbindung mit Pfeil 96"/>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Gerade Verbindung 99"/>
          <p:cNvCxnSpPr/>
          <p:nvPr/>
        </p:nvCxnSpPr>
        <p:spPr bwMode="auto">
          <a:xfrm flipV="1">
            <a:off x="1981200" y="48006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Gerade Verbindung 100"/>
          <p:cNvCxnSpPr/>
          <p:nvPr/>
        </p:nvCxnSpPr>
        <p:spPr bwMode="auto">
          <a:xfrm>
            <a:off x="1600200" y="53340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101"/>
          <p:cNvCxnSpPr/>
          <p:nvPr/>
        </p:nvCxnSpPr>
        <p:spPr bwMode="auto">
          <a:xfrm>
            <a:off x="1981200" y="4800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Gerade Verbindung mit Pfeil 102"/>
          <p:cNvCxnSpPr/>
          <p:nvPr/>
        </p:nvCxnSpPr>
        <p:spPr bwMode="auto">
          <a:xfrm>
            <a:off x="4191000" y="2895600"/>
            <a:ext cx="1600200" cy="0"/>
          </a:xfrm>
          <a:prstGeom prst="straightConnector1">
            <a:avLst/>
          </a:prstGeom>
          <a:noFill/>
          <a:ln w="50800" cap="flat" cmpd="sng" algn="ctr">
            <a:solidFill>
              <a:srgbClr val="FF0000"/>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r Verbinder 64"/>
          <p:cNvCxnSpPr/>
          <p:nvPr/>
        </p:nvCxnSpPr>
        <p:spPr bwMode="auto">
          <a:xfrm>
            <a:off x="1676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r Verbinder 65"/>
          <p:cNvCxnSpPr/>
          <p:nvPr/>
        </p:nvCxnSpPr>
        <p:spPr bwMode="auto">
          <a:xfrm>
            <a:off x="1828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Gerader Verbinder 94"/>
          <p:cNvCxnSpPr/>
          <p:nvPr/>
        </p:nvCxnSpPr>
        <p:spPr bwMode="auto">
          <a:xfrm>
            <a:off x="1981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r Verbinder 97"/>
          <p:cNvCxnSpPr/>
          <p:nvPr/>
        </p:nvCxnSpPr>
        <p:spPr bwMode="auto">
          <a:xfrm>
            <a:off x="21336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r Verbinder 98"/>
          <p:cNvCxnSpPr/>
          <p:nvPr/>
        </p:nvCxnSpPr>
        <p:spPr bwMode="auto">
          <a:xfrm>
            <a:off x="22860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4" name="Rechteck 103"/>
          <p:cNvSpPr/>
          <p:nvPr/>
        </p:nvSpPr>
        <p:spPr bwMode="auto">
          <a:xfrm>
            <a:off x="1143000" y="6019800"/>
            <a:ext cx="838200" cy="152400"/>
          </a:xfrm>
          <a:prstGeom prst="rect">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05" name="Gerader Verbinder 104"/>
          <p:cNvCxnSpPr/>
          <p:nvPr/>
        </p:nvCxnSpPr>
        <p:spPr bwMode="auto">
          <a:xfrm>
            <a:off x="1828800" y="5791200"/>
            <a:ext cx="0" cy="38100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Gerader Verbinder 105"/>
          <p:cNvCxnSpPr/>
          <p:nvPr/>
        </p:nvCxnSpPr>
        <p:spPr bwMode="auto">
          <a:xfrm>
            <a:off x="1828800" y="5791200"/>
            <a:ext cx="0" cy="381000"/>
          </a:xfrm>
          <a:prstGeom prst="line">
            <a:avLst/>
          </a:prstGeom>
          <a:noFill/>
          <a:ln w="25400" cap="flat" cmpd="sng" algn="ctr">
            <a:solidFill>
              <a:schemeClr val="tx1"/>
            </a:solidFill>
            <a:prstDash val="solid"/>
            <a:round/>
            <a:headEnd type="arrow"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8" name="Textfeld 107"/>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Tree>
    <p:extLst>
      <p:ext uri="{BB962C8B-B14F-4D97-AF65-F5344CB8AC3E}">
        <p14:creationId xmlns:p14="http://schemas.microsoft.com/office/powerpoint/2010/main" val="23763922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Hold</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 Verletzung</a:t>
            </a:r>
          </a:p>
          <a:p>
            <a:r>
              <a:rPr lang="de-DE" dirty="0"/>
              <a:t>Hold Zeitpunkt</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13</a:t>
            </a:fld>
            <a:endParaRPr lang="de-DE" altLang="de-DE"/>
          </a:p>
        </p:txBody>
      </p: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Rechteck 66"/>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8" name="Gerade Verbindung 67"/>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3" name="Gruppieren 72"/>
          <p:cNvGrpSpPr/>
          <p:nvPr/>
        </p:nvGrpSpPr>
        <p:grpSpPr>
          <a:xfrm>
            <a:off x="1981200" y="2971800"/>
            <a:ext cx="174171" cy="304800"/>
            <a:chOff x="6172200" y="3657600"/>
            <a:chExt cx="304800" cy="533400"/>
          </a:xfrm>
        </p:grpSpPr>
        <p:cxnSp>
          <p:nvCxnSpPr>
            <p:cNvPr id="74" name="Gerade Verbindung 73"/>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78" name="Gruppieren 77"/>
          <p:cNvGrpSpPr/>
          <p:nvPr/>
        </p:nvGrpSpPr>
        <p:grpSpPr>
          <a:xfrm>
            <a:off x="2362200" y="2971800"/>
            <a:ext cx="174171" cy="304800"/>
            <a:chOff x="6172200" y="3657600"/>
            <a:chExt cx="304800" cy="533400"/>
          </a:xfrm>
        </p:grpSpPr>
        <p:cxnSp>
          <p:nvCxnSpPr>
            <p:cNvPr id="79" name="Gerade Verbindung 78"/>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3" name="Gerade Verbindung 8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Rechteck 62"/>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4" name="Gerade Verbindung 63"/>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Gerade Verbindung 87"/>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Gerade Verbindung 88"/>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Gerade Verbindung mit Pfeil 89"/>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Gerade Verbindung 91"/>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92"/>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95" name="Gruppieren 94"/>
          <p:cNvGrpSpPr/>
          <p:nvPr/>
        </p:nvGrpSpPr>
        <p:grpSpPr>
          <a:xfrm>
            <a:off x="4572000" y="2971800"/>
            <a:ext cx="174171" cy="304800"/>
            <a:chOff x="6172200" y="3657600"/>
            <a:chExt cx="304800" cy="533400"/>
          </a:xfrm>
        </p:grpSpPr>
        <p:cxnSp>
          <p:nvCxnSpPr>
            <p:cNvPr id="96" name="Gerade Verbindung 95"/>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Gerade Verbindung 96"/>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 Verbindung 97"/>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98"/>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00" name="Gruppieren 99"/>
          <p:cNvGrpSpPr/>
          <p:nvPr/>
        </p:nvGrpSpPr>
        <p:grpSpPr>
          <a:xfrm>
            <a:off x="4953000" y="2971800"/>
            <a:ext cx="174171" cy="304800"/>
            <a:chOff x="6172200" y="3657600"/>
            <a:chExt cx="304800" cy="533400"/>
          </a:xfrm>
        </p:grpSpPr>
        <p:cxnSp>
          <p:nvCxnSpPr>
            <p:cNvPr id="101" name="Gerade Verbindung 100"/>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101"/>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Gerade Verbindung 10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10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05" name="Gerade Verbindung 10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Gerade Verbindung 105"/>
          <p:cNvCxnSpPr/>
          <p:nvPr/>
        </p:nvCxnSpPr>
        <p:spPr bwMode="auto">
          <a:xfrm>
            <a:off x="685800" y="39624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7" name="Gleichschenkliges Dreieck 106"/>
          <p:cNvSpPr/>
          <p:nvPr/>
        </p:nvSpPr>
        <p:spPr bwMode="auto">
          <a:xfrm rot="5400000">
            <a:off x="2895600" y="3810000"/>
            <a:ext cx="304800" cy="3048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08" name="Gerade Verbindung 107"/>
          <p:cNvCxnSpPr/>
          <p:nvPr/>
        </p:nvCxnSpPr>
        <p:spPr bwMode="auto">
          <a:xfrm>
            <a:off x="3200400" y="3962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Gerade Verbindung 108"/>
          <p:cNvCxnSpPr/>
          <p:nvPr/>
        </p:nvCxnSpPr>
        <p:spPr bwMode="auto">
          <a:xfrm>
            <a:off x="38100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Gerade Verbindung 109"/>
          <p:cNvCxnSpPr/>
          <p:nvPr/>
        </p:nvCxnSpPr>
        <p:spPr bwMode="auto">
          <a:xfrm>
            <a:off x="12192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Gerade Verbindung mit Pfeil 11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Gerade Verbindung 111"/>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 name="Textfeld 113"/>
          <p:cNvSpPr txBox="1"/>
          <p:nvPr/>
        </p:nvSpPr>
        <p:spPr>
          <a:xfrm>
            <a:off x="837515" y="57150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115" name="Gerade Verbindung mit Pfeil 114"/>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Gerade Verbindung mit Pfeil 115"/>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Gerade Verbindung 116"/>
          <p:cNvCxnSpPr/>
          <p:nvPr/>
        </p:nvCxnSpPr>
        <p:spPr bwMode="auto">
          <a:xfrm>
            <a:off x="21336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8" name="Textfeld 117"/>
          <p:cNvSpPr txBox="1"/>
          <p:nvPr/>
        </p:nvSpPr>
        <p:spPr>
          <a:xfrm>
            <a:off x="1676400" y="5105400"/>
            <a:ext cx="798617" cy="276999"/>
          </a:xfrm>
          <a:prstGeom prst="rect">
            <a:avLst/>
          </a:prstGeom>
          <a:noFill/>
        </p:spPr>
        <p:txBody>
          <a:bodyPr wrap="none" rtlCol="0">
            <a:spAutoFit/>
          </a:bodyPr>
          <a:lstStyle/>
          <a:p>
            <a:r>
              <a:rPr lang="de-DE" dirty="0" smtClean="0"/>
              <a:t>Hold Zeit</a:t>
            </a:r>
            <a:endParaRPr lang="de-DE" dirty="0"/>
          </a:p>
        </p:txBody>
      </p:sp>
      <p:cxnSp>
        <p:nvCxnSpPr>
          <p:cNvPr id="119" name="Gerade Verbindung 118"/>
          <p:cNvCxnSpPr/>
          <p:nvPr/>
        </p:nvCxnSpPr>
        <p:spPr bwMode="auto">
          <a:xfrm flipV="1">
            <a:off x="1981200" y="48006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 name="Gerade Verbindung 119"/>
          <p:cNvCxnSpPr/>
          <p:nvPr/>
        </p:nvCxnSpPr>
        <p:spPr bwMode="auto">
          <a:xfrm>
            <a:off x="1600200" y="53340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Gerade Verbindung 120"/>
          <p:cNvCxnSpPr/>
          <p:nvPr/>
        </p:nvCxnSpPr>
        <p:spPr bwMode="auto">
          <a:xfrm>
            <a:off x="1981200" y="4800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Gerade Verbindung mit Pfeil 121"/>
          <p:cNvCxnSpPr/>
          <p:nvPr/>
        </p:nvCxnSpPr>
        <p:spPr bwMode="auto">
          <a:xfrm>
            <a:off x="1981200" y="51054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Gerade Verbindung mit Pfeil 122"/>
          <p:cNvCxnSpPr/>
          <p:nvPr/>
        </p:nvCxnSpPr>
        <p:spPr bwMode="auto">
          <a:xfrm>
            <a:off x="5105400" y="2971800"/>
            <a:ext cx="304800" cy="0"/>
          </a:xfrm>
          <a:prstGeom prst="straightConnector1">
            <a:avLst/>
          </a:prstGeom>
          <a:noFill/>
          <a:ln w="50800" cap="flat" cmpd="sng" algn="ctr">
            <a:solidFill>
              <a:srgbClr val="FF0000"/>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Textfeld 85"/>
          <p:cNvSpPr txBox="1"/>
          <p:nvPr/>
        </p:nvSpPr>
        <p:spPr>
          <a:xfrm>
            <a:off x="1793650" y="5486400"/>
            <a:ext cx="1173719" cy="276999"/>
          </a:xfrm>
          <a:prstGeom prst="rect">
            <a:avLst/>
          </a:prstGeom>
          <a:noFill/>
        </p:spPr>
        <p:txBody>
          <a:bodyPr wrap="none" rtlCol="0">
            <a:spAutoFit/>
          </a:bodyPr>
          <a:lstStyle/>
          <a:p>
            <a:r>
              <a:rPr lang="de-DE" dirty="0" smtClean="0"/>
              <a:t>Hold Zeitpunkt</a:t>
            </a:r>
            <a:endParaRPr lang="de-DE" dirty="0"/>
          </a:p>
        </p:txBody>
      </p:sp>
      <p:cxnSp>
        <p:nvCxnSpPr>
          <p:cNvPr id="87" name="Gerader Verbinder 86"/>
          <p:cNvCxnSpPr/>
          <p:nvPr/>
        </p:nvCxnSpPr>
        <p:spPr bwMode="auto">
          <a:xfrm>
            <a:off x="1676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 name="Gerader Verbinder 112"/>
          <p:cNvCxnSpPr/>
          <p:nvPr/>
        </p:nvCxnSpPr>
        <p:spPr bwMode="auto">
          <a:xfrm>
            <a:off x="1828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4" name="Gerader Verbinder 123"/>
          <p:cNvCxnSpPr/>
          <p:nvPr/>
        </p:nvCxnSpPr>
        <p:spPr bwMode="auto">
          <a:xfrm>
            <a:off x="1981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5" name="Gerader Verbinder 124"/>
          <p:cNvCxnSpPr/>
          <p:nvPr/>
        </p:nvCxnSpPr>
        <p:spPr bwMode="auto">
          <a:xfrm>
            <a:off x="21336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6" name="Gerader Verbinder 125"/>
          <p:cNvCxnSpPr/>
          <p:nvPr/>
        </p:nvCxnSpPr>
        <p:spPr bwMode="auto">
          <a:xfrm>
            <a:off x="22860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7" name="Rechteck 126"/>
          <p:cNvSpPr/>
          <p:nvPr/>
        </p:nvSpPr>
        <p:spPr bwMode="auto">
          <a:xfrm>
            <a:off x="1143000" y="6019800"/>
            <a:ext cx="990600" cy="152400"/>
          </a:xfrm>
          <a:prstGeom prst="rect">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28" name="Gerader Verbinder 127"/>
          <p:cNvCxnSpPr/>
          <p:nvPr/>
        </p:nvCxnSpPr>
        <p:spPr bwMode="auto">
          <a:xfrm>
            <a:off x="1828800" y="5791200"/>
            <a:ext cx="0" cy="38100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9" name="Gerader Verbinder 128"/>
          <p:cNvCxnSpPr/>
          <p:nvPr/>
        </p:nvCxnSpPr>
        <p:spPr bwMode="auto">
          <a:xfrm>
            <a:off x="2133600" y="5791200"/>
            <a:ext cx="0" cy="38100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0" name="Gerader Verbinder 129"/>
          <p:cNvCxnSpPr/>
          <p:nvPr/>
        </p:nvCxnSpPr>
        <p:spPr bwMode="auto">
          <a:xfrm>
            <a:off x="1828800" y="5791200"/>
            <a:ext cx="0" cy="381000"/>
          </a:xfrm>
          <a:prstGeom prst="line">
            <a:avLst/>
          </a:prstGeom>
          <a:noFill/>
          <a:ln w="25400" cap="flat" cmpd="sng" algn="ctr">
            <a:solidFill>
              <a:schemeClr val="tx1"/>
            </a:solidFill>
            <a:prstDash val="solid"/>
            <a:round/>
            <a:headEnd type="arrow"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1" name="Textfeld 130"/>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Tree>
    <p:extLst>
      <p:ext uri="{BB962C8B-B14F-4D97-AF65-F5344CB8AC3E}">
        <p14:creationId xmlns:p14="http://schemas.microsoft.com/office/powerpoint/2010/main" val="28547472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Hold</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 Verletzung passiert wenn sich Niveau am Eingang D2 zu schnell ändert. Die Ursache könnte ein schlechtes Design des Flipflops sein oder, dass der Takt Ck2 später ankommt als Ck1. Das letzte könnte bei einem nichtoptimalen </a:t>
            </a:r>
            <a:r>
              <a:rPr lang="de-DE" dirty="0" err="1"/>
              <a:t>Taktbaum</a:t>
            </a:r>
            <a:r>
              <a:rPr lang="de-DE" dirty="0"/>
              <a:t> passieren. Verzögerung in der kombinatorischen Logik zwischen den Flipflops hilft.</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14</a:t>
            </a:fld>
            <a:endParaRPr lang="de-DE" altLang="de-DE"/>
          </a:p>
        </p:txBody>
      </p: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sym typeface="Wingdings" panose="05000000000000000000" pitchFamily="2" charset="2"/>
              </a:rPr>
              <a:t></a:t>
            </a:r>
            <a:endParaRPr kumimoji="0" lang="de-DE" sz="1200" b="0" i="0" u="none" strike="noStrike" cap="none" normalizeH="0" baseline="0" dirty="0" smtClean="0">
              <a:ln>
                <a:noFill/>
              </a:ln>
              <a:solidFill>
                <a:schemeClr val="tx1"/>
              </a:solidFill>
              <a:effectLst/>
              <a:latin typeface="Arial" charset="0"/>
              <a:cs typeface="Arial" charset="0"/>
            </a:endParaRPr>
          </a:p>
        </p:txBody>
      </p: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Rechteck 66"/>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8" name="Gerade Verbindung 67"/>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3" name="Gruppieren 72"/>
          <p:cNvGrpSpPr/>
          <p:nvPr/>
        </p:nvGrpSpPr>
        <p:grpSpPr>
          <a:xfrm>
            <a:off x="1981200" y="2971800"/>
            <a:ext cx="174171" cy="304800"/>
            <a:chOff x="6172200" y="3657600"/>
            <a:chExt cx="304800" cy="533400"/>
          </a:xfrm>
        </p:grpSpPr>
        <p:cxnSp>
          <p:nvCxnSpPr>
            <p:cNvPr id="74" name="Gerade Verbindung 73"/>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78" name="Gruppieren 77"/>
          <p:cNvGrpSpPr/>
          <p:nvPr/>
        </p:nvGrpSpPr>
        <p:grpSpPr>
          <a:xfrm>
            <a:off x="2362200" y="2971800"/>
            <a:ext cx="174171" cy="304800"/>
            <a:chOff x="6172200" y="3657600"/>
            <a:chExt cx="304800" cy="533400"/>
          </a:xfrm>
        </p:grpSpPr>
        <p:cxnSp>
          <p:nvCxnSpPr>
            <p:cNvPr id="79" name="Gerade Verbindung 78"/>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3" name="Gerade Verbindung 8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Rechteck 62"/>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4" name="Gerade Verbindung 63"/>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Gerade Verbindung 87"/>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Gerade Verbindung 88"/>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Gerade Verbindung mit Pfeil 89"/>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Gerade Verbindung 91"/>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92"/>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95" name="Gruppieren 94"/>
          <p:cNvGrpSpPr/>
          <p:nvPr/>
        </p:nvGrpSpPr>
        <p:grpSpPr>
          <a:xfrm>
            <a:off x="4572000" y="2971800"/>
            <a:ext cx="174171" cy="304800"/>
            <a:chOff x="6172200" y="3657600"/>
            <a:chExt cx="304800" cy="533400"/>
          </a:xfrm>
        </p:grpSpPr>
        <p:cxnSp>
          <p:nvCxnSpPr>
            <p:cNvPr id="96" name="Gerade Verbindung 95"/>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Gerade Verbindung 96"/>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 Verbindung 97"/>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98"/>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00" name="Gruppieren 99"/>
          <p:cNvGrpSpPr/>
          <p:nvPr/>
        </p:nvGrpSpPr>
        <p:grpSpPr>
          <a:xfrm>
            <a:off x="4953000" y="2971800"/>
            <a:ext cx="174171" cy="304800"/>
            <a:chOff x="6172200" y="3657600"/>
            <a:chExt cx="304800" cy="533400"/>
          </a:xfrm>
        </p:grpSpPr>
        <p:cxnSp>
          <p:nvCxnSpPr>
            <p:cNvPr id="101" name="Gerade Verbindung 100"/>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101"/>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Gerade Verbindung 10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10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05" name="Gerade Verbindung 10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Gerade Verbindung 105"/>
          <p:cNvCxnSpPr/>
          <p:nvPr/>
        </p:nvCxnSpPr>
        <p:spPr bwMode="auto">
          <a:xfrm>
            <a:off x="685800" y="39624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7" name="Gleichschenkliges Dreieck 106"/>
          <p:cNvSpPr/>
          <p:nvPr/>
        </p:nvSpPr>
        <p:spPr bwMode="auto">
          <a:xfrm rot="5400000">
            <a:off x="2895600" y="3810000"/>
            <a:ext cx="304800" cy="3048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08" name="Gerade Verbindung 107"/>
          <p:cNvCxnSpPr/>
          <p:nvPr/>
        </p:nvCxnSpPr>
        <p:spPr bwMode="auto">
          <a:xfrm>
            <a:off x="3200400" y="3962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Gerade Verbindung 108"/>
          <p:cNvCxnSpPr/>
          <p:nvPr/>
        </p:nvCxnSpPr>
        <p:spPr bwMode="auto">
          <a:xfrm>
            <a:off x="38100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Gerade Verbindung 109"/>
          <p:cNvCxnSpPr/>
          <p:nvPr/>
        </p:nvCxnSpPr>
        <p:spPr bwMode="auto">
          <a:xfrm>
            <a:off x="12192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Gerade Verbindung mit Pfeil 11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Gerade Verbindung 111"/>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 name="Textfeld 113"/>
          <p:cNvSpPr txBox="1"/>
          <p:nvPr/>
        </p:nvSpPr>
        <p:spPr>
          <a:xfrm>
            <a:off x="837515" y="57150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115" name="Gerade Verbindung mit Pfeil 114"/>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Gerade Verbindung mit Pfeil 115"/>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Gerade Verbindung 116"/>
          <p:cNvCxnSpPr/>
          <p:nvPr/>
        </p:nvCxnSpPr>
        <p:spPr bwMode="auto">
          <a:xfrm>
            <a:off x="21336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9" name="Gerade Verbindung 118"/>
          <p:cNvCxnSpPr/>
          <p:nvPr/>
        </p:nvCxnSpPr>
        <p:spPr bwMode="auto">
          <a:xfrm flipV="1">
            <a:off x="1981200" y="48006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 name="Gerade Verbindung 119"/>
          <p:cNvCxnSpPr/>
          <p:nvPr/>
        </p:nvCxnSpPr>
        <p:spPr bwMode="auto">
          <a:xfrm>
            <a:off x="1600200" y="53340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Gerade Verbindung 120"/>
          <p:cNvCxnSpPr/>
          <p:nvPr/>
        </p:nvCxnSpPr>
        <p:spPr bwMode="auto">
          <a:xfrm>
            <a:off x="1981200" y="4800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Gerade Verbindung mit Pfeil 121"/>
          <p:cNvCxnSpPr/>
          <p:nvPr/>
        </p:nvCxnSpPr>
        <p:spPr bwMode="auto">
          <a:xfrm>
            <a:off x="1981200" y="51054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 name="Textfeld 65"/>
          <p:cNvSpPr txBox="1"/>
          <p:nvPr/>
        </p:nvSpPr>
        <p:spPr>
          <a:xfrm>
            <a:off x="2765161" y="5715000"/>
            <a:ext cx="1425839" cy="276999"/>
          </a:xfrm>
          <a:prstGeom prst="rect">
            <a:avLst/>
          </a:prstGeom>
          <a:noFill/>
        </p:spPr>
        <p:txBody>
          <a:bodyPr wrap="none" rtlCol="0">
            <a:spAutoFit/>
          </a:bodyPr>
          <a:lstStyle/>
          <a:p>
            <a:r>
              <a:rPr lang="de-DE" dirty="0" smtClean="0"/>
              <a:t>Hold Zeit Violation</a:t>
            </a:r>
            <a:endParaRPr lang="de-DE" dirty="0"/>
          </a:p>
        </p:txBody>
      </p:sp>
      <p:sp>
        <p:nvSpPr>
          <p:cNvPr id="86" name="Textfeld 85"/>
          <p:cNvSpPr txBox="1"/>
          <p:nvPr/>
        </p:nvSpPr>
        <p:spPr>
          <a:xfrm>
            <a:off x="1793650" y="5486400"/>
            <a:ext cx="1173719" cy="276999"/>
          </a:xfrm>
          <a:prstGeom prst="rect">
            <a:avLst/>
          </a:prstGeom>
          <a:noFill/>
        </p:spPr>
        <p:txBody>
          <a:bodyPr wrap="none" rtlCol="0">
            <a:spAutoFit/>
          </a:bodyPr>
          <a:lstStyle/>
          <a:p>
            <a:r>
              <a:rPr lang="de-DE" dirty="0" smtClean="0"/>
              <a:t>Hold Zeitpunkt</a:t>
            </a:r>
            <a:endParaRPr lang="de-DE" dirty="0"/>
          </a:p>
        </p:txBody>
      </p:sp>
      <p:cxnSp>
        <p:nvCxnSpPr>
          <p:cNvPr id="87" name="Gerade Verbindung mit Pfeil 86"/>
          <p:cNvCxnSpPr/>
          <p:nvPr/>
        </p:nvCxnSpPr>
        <p:spPr bwMode="auto">
          <a:xfrm>
            <a:off x="5105400" y="2971800"/>
            <a:ext cx="304800" cy="0"/>
          </a:xfrm>
          <a:prstGeom prst="straightConnector1">
            <a:avLst/>
          </a:prstGeom>
          <a:noFill/>
          <a:ln w="50800" cap="flat" cmpd="sng" algn="ctr">
            <a:solidFill>
              <a:srgbClr val="FF0000"/>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3" name="Textfeld 112"/>
          <p:cNvSpPr txBox="1"/>
          <p:nvPr/>
        </p:nvSpPr>
        <p:spPr>
          <a:xfrm>
            <a:off x="2438400" y="5943600"/>
            <a:ext cx="3113802" cy="276999"/>
          </a:xfrm>
          <a:prstGeom prst="rect">
            <a:avLst/>
          </a:prstGeom>
          <a:noFill/>
        </p:spPr>
        <p:txBody>
          <a:bodyPr wrap="none" rtlCol="0">
            <a:spAutoFit/>
          </a:bodyPr>
          <a:lstStyle/>
          <a:p>
            <a:r>
              <a:rPr lang="de-DE" dirty="0" err="1" smtClean="0"/>
              <a:t>Slack</a:t>
            </a:r>
            <a:r>
              <a:rPr lang="de-DE" dirty="0" smtClean="0"/>
              <a:t> = Ck1 + Delay – (Ck2 + </a:t>
            </a:r>
            <a:r>
              <a:rPr lang="de-DE" dirty="0" err="1" smtClean="0"/>
              <a:t>Thold</a:t>
            </a:r>
            <a:r>
              <a:rPr lang="de-DE" dirty="0" smtClean="0"/>
              <a:t>) &lt; 0 </a:t>
            </a:r>
            <a:r>
              <a:rPr lang="de-DE" dirty="0" smtClean="0">
                <a:sym typeface="Wingdings" panose="05000000000000000000" pitchFamily="2" charset="2"/>
              </a:rPr>
              <a:t></a:t>
            </a:r>
            <a:endParaRPr lang="de-DE" dirty="0"/>
          </a:p>
        </p:txBody>
      </p:sp>
      <p:cxnSp>
        <p:nvCxnSpPr>
          <p:cNvPr id="118" name="Gerader Verbinder 117"/>
          <p:cNvCxnSpPr/>
          <p:nvPr/>
        </p:nvCxnSpPr>
        <p:spPr bwMode="auto">
          <a:xfrm>
            <a:off x="1676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Gerader Verbinder 122"/>
          <p:cNvCxnSpPr/>
          <p:nvPr/>
        </p:nvCxnSpPr>
        <p:spPr bwMode="auto">
          <a:xfrm>
            <a:off x="1828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4" name="Gerader Verbinder 123"/>
          <p:cNvCxnSpPr/>
          <p:nvPr/>
        </p:nvCxnSpPr>
        <p:spPr bwMode="auto">
          <a:xfrm>
            <a:off x="1981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5" name="Gerader Verbinder 124"/>
          <p:cNvCxnSpPr/>
          <p:nvPr/>
        </p:nvCxnSpPr>
        <p:spPr bwMode="auto">
          <a:xfrm>
            <a:off x="21336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6" name="Gerader Verbinder 125"/>
          <p:cNvCxnSpPr/>
          <p:nvPr/>
        </p:nvCxnSpPr>
        <p:spPr bwMode="auto">
          <a:xfrm>
            <a:off x="22860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7" name="Rechteck 126"/>
          <p:cNvSpPr/>
          <p:nvPr/>
        </p:nvSpPr>
        <p:spPr bwMode="auto">
          <a:xfrm>
            <a:off x="1143000" y="6019800"/>
            <a:ext cx="990600" cy="152400"/>
          </a:xfrm>
          <a:prstGeom prst="rect">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28" name="Gerader Verbinder 127"/>
          <p:cNvCxnSpPr/>
          <p:nvPr/>
        </p:nvCxnSpPr>
        <p:spPr bwMode="auto">
          <a:xfrm>
            <a:off x="2133600" y="5791200"/>
            <a:ext cx="0" cy="38100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9" name="Gerader Verbinder 128"/>
          <p:cNvCxnSpPr/>
          <p:nvPr/>
        </p:nvCxnSpPr>
        <p:spPr bwMode="auto">
          <a:xfrm>
            <a:off x="1828800" y="5791200"/>
            <a:ext cx="0" cy="38100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0" name="Gerader Verbinder 129"/>
          <p:cNvCxnSpPr/>
          <p:nvPr/>
        </p:nvCxnSpPr>
        <p:spPr bwMode="auto">
          <a:xfrm>
            <a:off x="1828800" y="5791200"/>
            <a:ext cx="0" cy="381000"/>
          </a:xfrm>
          <a:prstGeom prst="line">
            <a:avLst/>
          </a:prstGeom>
          <a:noFill/>
          <a:ln w="25400" cap="flat" cmpd="sng" algn="ctr">
            <a:solidFill>
              <a:schemeClr val="tx1"/>
            </a:solidFill>
            <a:prstDash val="solid"/>
            <a:round/>
            <a:headEnd type="arrow"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1" name="Geschweifte Klammer links 130"/>
          <p:cNvSpPr/>
          <p:nvPr/>
        </p:nvSpPr>
        <p:spPr bwMode="auto">
          <a:xfrm rot="16200000">
            <a:off x="4305300" y="5981700"/>
            <a:ext cx="304800" cy="685800"/>
          </a:xfrm>
          <a:prstGeom prst="leftBrac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sp>
        <p:nvSpPr>
          <p:cNvPr id="132" name="Geschweifte Klammer links 131"/>
          <p:cNvSpPr/>
          <p:nvPr/>
        </p:nvSpPr>
        <p:spPr bwMode="auto">
          <a:xfrm rot="16200000">
            <a:off x="3314700" y="5981700"/>
            <a:ext cx="304800" cy="685800"/>
          </a:xfrm>
          <a:prstGeom prst="leftBrac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sp>
        <p:nvSpPr>
          <p:cNvPr id="133" name="Textfeld 132"/>
          <p:cNvSpPr txBox="1"/>
          <p:nvPr/>
        </p:nvSpPr>
        <p:spPr>
          <a:xfrm>
            <a:off x="4495800" y="6324600"/>
            <a:ext cx="1173719" cy="276999"/>
          </a:xfrm>
          <a:prstGeom prst="rect">
            <a:avLst/>
          </a:prstGeom>
          <a:noFill/>
        </p:spPr>
        <p:txBody>
          <a:bodyPr wrap="none" rtlCol="0">
            <a:spAutoFit/>
          </a:bodyPr>
          <a:lstStyle/>
          <a:p>
            <a:r>
              <a:rPr lang="de-DE" dirty="0"/>
              <a:t>Hold Zeitpunkt</a:t>
            </a:r>
          </a:p>
        </p:txBody>
      </p:sp>
      <p:sp>
        <p:nvSpPr>
          <p:cNvPr id="134" name="Textfeld 133"/>
          <p:cNvSpPr txBox="1"/>
          <p:nvPr/>
        </p:nvSpPr>
        <p:spPr>
          <a:xfrm>
            <a:off x="2362200" y="6324600"/>
            <a:ext cx="1087156" cy="276999"/>
          </a:xfrm>
          <a:prstGeom prst="rect">
            <a:avLst/>
          </a:prstGeom>
          <a:noFill/>
        </p:spPr>
        <p:txBody>
          <a:bodyPr wrap="none" rtlCol="0">
            <a:spAutoFit/>
          </a:bodyPr>
          <a:lstStyle/>
          <a:p>
            <a:r>
              <a:rPr lang="de-DE" dirty="0"/>
              <a:t>D2 Änderung</a:t>
            </a:r>
          </a:p>
        </p:txBody>
      </p:sp>
      <p:sp>
        <p:nvSpPr>
          <p:cNvPr id="4" name="Textfeld 3"/>
          <p:cNvSpPr txBox="1"/>
          <p:nvPr/>
        </p:nvSpPr>
        <p:spPr>
          <a:xfrm>
            <a:off x="3048000" y="40386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sp>
        <p:nvSpPr>
          <p:cNvPr id="135" name="Textfeld 134"/>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Tree>
    <p:extLst>
      <p:ext uri="{BB962C8B-B14F-4D97-AF65-F5344CB8AC3E}">
        <p14:creationId xmlns:p14="http://schemas.microsoft.com/office/powerpoint/2010/main" val="12893361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15</a:t>
            </a:fld>
            <a:endParaRPr lang="de-DE" altLang="de-DE"/>
          </a:p>
        </p:txBody>
      </p:sp>
    </p:spTree>
    <p:extLst>
      <p:ext uri="{BB962C8B-B14F-4D97-AF65-F5344CB8AC3E}">
        <p14:creationId xmlns:p14="http://schemas.microsoft.com/office/powerpoint/2010/main" val="36377801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16</a:t>
            </a:fld>
            <a:endParaRPr lang="de-DE" altLang="de-DE"/>
          </a:p>
        </p:txBody>
      </p:sp>
    </p:spTree>
    <p:extLst>
      <p:ext uri="{BB962C8B-B14F-4D97-AF65-F5344CB8AC3E}">
        <p14:creationId xmlns:p14="http://schemas.microsoft.com/office/powerpoint/2010/main" val="4016484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smtClean="0"/>
              <a:t>Setup</a:t>
            </a:r>
          </a:p>
        </p:txBody>
      </p:sp>
      <p:sp>
        <p:nvSpPr>
          <p:cNvPr id="3" name="Inhaltsplatzhalter 2"/>
          <p:cNvSpPr>
            <a:spLocks noGrp="1"/>
          </p:cNvSpPr>
          <p:nvPr>
            <p:ph idx="1"/>
          </p:nvPr>
        </p:nvSpPr>
        <p:spPr>
          <a:xfrm>
            <a:off x="457200" y="692150"/>
            <a:ext cx="8229600" cy="1136650"/>
          </a:xfrm>
        </p:spPr>
        <p:txBody>
          <a:bodyPr/>
          <a:lstStyle/>
          <a:p>
            <a:r>
              <a:rPr lang="de-DE" dirty="0" smtClean="0"/>
              <a:t>Setup </a:t>
            </a:r>
            <a:r>
              <a:rPr lang="de-DE" dirty="0"/>
              <a:t>Fall: wir betrachten </a:t>
            </a:r>
            <a:r>
              <a:rPr lang="de-DE" dirty="0" smtClean="0"/>
              <a:t>Taktflanke i für </a:t>
            </a:r>
            <a:r>
              <a:rPr lang="de-DE" dirty="0"/>
              <a:t>FF1 und </a:t>
            </a:r>
            <a:r>
              <a:rPr lang="de-DE" dirty="0" smtClean="0"/>
              <a:t>i+1 FF2</a:t>
            </a:r>
          </a:p>
          <a:p>
            <a:r>
              <a:rPr lang="de-DE" dirty="0" smtClean="0"/>
              <a:t>Setup-Regel</a:t>
            </a:r>
            <a:r>
              <a:rPr lang="de-DE" dirty="0"/>
              <a:t>: </a:t>
            </a:r>
            <a:r>
              <a:rPr lang="de-DE" dirty="0" smtClean="0"/>
              <a:t>Änderung </a:t>
            </a:r>
            <a:r>
              <a:rPr lang="de-DE" dirty="0"/>
              <a:t>am D2 darf nicht zu </a:t>
            </a:r>
            <a:r>
              <a:rPr lang="de-DE" dirty="0" smtClean="0"/>
              <a:t>spät passieren</a:t>
            </a:r>
            <a:endParaRPr lang="de-DE" dirty="0"/>
          </a:p>
          <a:p>
            <a:r>
              <a:rPr lang="de-DE" dirty="0" smtClean="0"/>
              <a:t>… oder die </a:t>
            </a:r>
            <a:r>
              <a:rPr lang="de-DE" dirty="0"/>
              <a:t>Änderung am </a:t>
            </a:r>
            <a:r>
              <a:rPr lang="de-DE" dirty="0" smtClean="0"/>
              <a:t>D2 </a:t>
            </a:r>
            <a:r>
              <a:rPr lang="de-DE" dirty="0"/>
              <a:t>soll </a:t>
            </a:r>
            <a:r>
              <a:rPr lang="de-DE" dirty="0" smtClean="0"/>
              <a:t>geschehen bevor das </a:t>
            </a:r>
            <a:r>
              <a:rPr lang="de-DE" dirty="0" err="1"/>
              <a:t>Latch</a:t>
            </a:r>
            <a:r>
              <a:rPr lang="de-DE" dirty="0"/>
              <a:t> </a:t>
            </a:r>
            <a:r>
              <a:rPr lang="de-DE" dirty="0" smtClean="0"/>
              <a:t>1/FF2 </a:t>
            </a:r>
            <a:r>
              <a:rPr lang="de-DE" dirty="0"/>
              <a:t>den transparenten Modus </a:t>
            </a:r>
            <a:r>
              <a:rPr lang="de-DE" dirty="0" smtClean="0"/>
              <a:t>verlässt</a:t>
            </a:r>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17</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2954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676400" y="4343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Textfeld 64"/>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
        <p:nvSpPr>
          <p:cNvPr id="66" name="Textfeld 65"/>
          <p:cNvSpPr txBox="1"/>
          <p:nvPr/>
        </p:nvSpPr>
        <p:spPr>
          <a:xfrm>
            <a:off x="2509791" y="2667000"/>
            <a:ext cx="389850" cy="276999"/>
          </a:xfrm>
          <a:prstGeom prst="rect">
            <a:avLst/>
          </a:prstGeom>
          <a:noFill/>
        </p:spPr>
        <p:txBody>
          <a:bodyPr wrap="none" rtlCol="0">
            <a:spAutoFit/>
          </a:bodyPr>
          <a:lstStyle/>
          <a:p>
            <a:r>
              <a:rPr lang="de-DE" dirty="0" smtClean="0"/>
              <a:t>Q1</a:t>
            </a:r>
            <a:endParaRPr lang="de-DE" dirty="0"/>
          </a:p>
        </p:txBody>
      </p:sp>
      <p:sp>
        <p:nvSpPr>
          <p:cNvPr id="67" name="Textfeld 66"/>
          <p:cNvSpPr txBox="1"/>
          <p:nvPr/>
        </p:nvSpPr>
        <p:spPr>
          <a:xfrm>
            <a:off x="1641935" y="2286000"/>
            <a:ext cx="458780" cy="276999"/>
          </a:xfrm>
          <a:prstGeom prst="rect">
            <a:avLst/>
          </a:prstGeom>
          <a:noFill/>
        </p:spPr>
        <p:txBody>
          <a:bodyPr wrap="none" rtlCol="0">
            <a:spAutoFit/>
          </a:bodyPr>
          <a:lstStyle/>
          <a:p>
            <a:r>
              <a:rPr lang="de-DE" dirty="0" smtClean="0"/>
              <a:t>FF1</a:t>
            </a:r>
            <a:endParaRPr lang="de-DE" dirty="0"/>
          </a:p>
        </p:txBody>
      </p:sp>
      <p:sp>
        <p:nvSpPr>
          <p:cNvPr id="68" name="Textfeld 67"/>
          <p:cNvSpPr txBox="1"/>
          <p:nvPr/>
        </p:nvSpPr>
        <p:spPr>
          <a:xfrm>
            <a:off x="4267200" y="2286000"/>
            <a:ext cx="458780" cy="276999"/>
          </a:xfrm>
          <a:prstGeom prst="rect">
            <a:avLst/>
          </a:prstGeom>
          <a:noFill/>
        </p:spPr>
        <p:txBody>
          <a:bodyPr wrap="none" rtlCol="0">
            <a:spAutoFit/>
          </a:bodyPr>
          <a:lstStyle/>
          <a:p>
            <a:r>
              <a:rPr lang="de-DE" dirty="0" smtClean="0"/>
              <a:t>FF2</a:t>
            </a:r>
            <a:endParaRPr lang="de-DE" dirty="0"/>
          </a:p>
        </p:txBody>
      </p:sp>
      <p:sp>
        <p:nvSpPr>
          <p:cNvPr id="69" name="Textfeld 68"/>
          <p:cNvSpPr txBox="1"/>
          <p:nvPr/>
        </p:nvSpPr>
        <p:spPr>
          <a:xfrm>
            <a:off x="4319298" y="3276600"/>
            <a:ext cx="354584" cy="276999"/>
          </a:xfrm>
          <a:prstGeom prst="rect">
            <a:avLst/>
          </a:prstGeom>
          <a:noFill/>
        </p:spPr>
        <p:txBody>
          <a:bodyPr wrap="none" rtlCol="0">
            <a:spAutoFit/>
          </a:bodyPr>
          <a:lstStyle/>
          <a:p>
            <a:r>
              <a:rPr lang="de-DE" dirty="0" smtClean="0"/>
              <a:t>L1</a:t>
            </a:r>
            <a:endParaRPr lang="de-DE" dirty="0"/>
          </a:p>
        </p:txBody>
      </p:sp>
      <p:sp>
        <p:nvSpPr>
          <p:cNvPr id="70" name="Textfeld 69"/>
          <p:cNvSpPr txBox="1"/>
          <p:nvPr/>
        </p:nvSpPr>
        <p:spPr>
          <a:xfrm>
            <a:off x="4800600" y="3276600"/>
            <a:ext cx="354584" cy="276999"/>
          </a:xfrm>
          <a:prstGeom prst="rect">
            <a:avLst/>
          </a:prstGeom>
          <a:noFill/>
        </p:spPr>
        <p:txBody>
          <a:bodyPr wrap="none" rtlCol="0">
            <a:spAutoFit/>
          </a:bodyPr>
          <a:lstStyle/>
          <a:p>
            <a:r>
              <a:rPr lang="de-DE" dirty="0" smtClean="0"/>
              <a:t>L2</a:t>
            </a:r>
            <a:endParaRPr lang="de-DE" dirty="0"/>
          </a:p>
        </p:txBody>
      </p:sp>
    </p:spTree>
    <p:extLst>
      <p:ext uri="{BB962C8B-B14F-4D97-AF65-F5344CB8AC3E}">
        <p14:creationId xmlns:p14="http://schemas.microsoft.com/office/powerpoint/2010/main" val="15835948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18</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11430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flipV="1">
            <a:off x="12954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66"/>
          <p:cNvCxnSpPr/>
          <p:nvPr/>
        </p:nvCxnSpPr>
        <p:spPr bwMode="auto">
          <a:xfrm>
            <a:off x="38862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flipV="1">
            <a:off x="40386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r Verbinder 68"/>
          <p:cNvCxnSpPr/>
          <p:nvPr/>
        </p:nvCxnSpPr>
        <p:spPr bwMode="auto">
          <a:xfrm>
            <a:off x="1676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r Verbinder 69"/>
          <p:cNvCxnSpPr/>
          <p:nvPr/>
        </p:nvCxnSpPr>
        <p:spPr bwMode="auto">
          <a:xfrm>
            <a:off x="1828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r Verbinder 70"/>
          <p:cNvCxnSpPr/>
          <p:nvPr/>
        </p:nvCxnSpPr>
        <p:spPr bwMode="auto">
          <a:xfrm>
            <a:off x="1981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r Verbinder 71"/>
          <p:cNvCxnSpPr/>
          <p:nvPr/>
        </p:nvCxnSpPr>
        <p:spPr bwMode="auto">
          <a:xfrm>
            <a:off x="21336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r Verbinder 72"/>
          <p:cNvCxnSpPr/>
          <p:nvPr/>
        </p:nvCxnSpPr>
        <p:spPr bwMode="auto">
          <a:xfrm>
            <a:off x="22860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hteck 73"/>
          <p:cNvSpPr/>
          <p:nvPr/>
        </p:nvSpPr>
        <p:spPr bwMode="auto">
          <a:xfrm>
            <a:off x="1143000" y="6019800"/>
            <a:ext cx="533400" cy="152400"/>
          </a:xfrm>
          <a:prstGeom prst="rect">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5" name="Gerader Verbinder 74"/>
          <p:cNvCxnSpPr/>
          <p:nvPr/>
        </p:nvCxnSpPr>
        <p:spPr bwMode="auto">
          <a:xfrm>
            <a:off x="2438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r Verbinder 75"/>
          <p:cNvCxnSpPr/>
          <p:nvPr/>
        </p:nvCxnSpPr>
        <p:spPr bwMode="auto">
          <a:xfrm>
            <a:off x="2590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r Verbinder 76"/>
          <p:cNvCxnSpPr/>
          <p:nvPr/>
        </p:nvCxnSpPr>
        <p:spPr bwMode="auto">
          <a:xfrm>
            <a:off x="2743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 name="Textfeld 77"/>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Tree>
    <p:extLst>
      <p:ext uri="{BB962C8B-B14F-4D97-AF65-F5344CB8AC3E}">
        <p14:creationId xmlns:p14="http://schemas.microsoft.com/office/powerpoint/2010/main" val="29385065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19</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r Verbinder 61"/>
          <p:cNvCxnSpPr/>
          <p:nvPr/>
        </p:nvCxnSpPr>
        <p:spPr bwMode="auto">
          <a:xfrm>
            <a:off x="1676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r Verbinder 65"/>
          <p:cNvCxnSpPr/>
          <p:nvPr/>
        </p:nvCxnSpPr>
        <p:spPr bwMode="auto">
          <a:xfrm>
            <a:off x="1828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r Verbinder 66"/>
          <p:cNvCxnSpPr/>
          <p:nvPr/>
        </p:nvCxnSpPr>
        <p:spPr bwMode="auto">
          <a:xfrm>
            <a:off x="1981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r Verbinder 67"/>
          <p:cNvCxnSpPr/>
          <p:nvPr/>
        </p:nvCxnSpPr>
        <p:spPr bwMode="auto">
          <a:xfrm>
            <a:off x="21336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r Verbinder 68"/>
          <p:cNvCxnSpPr/>
          <p:nvPr/>
        </p:nvCxnSpPr>
        <p:spPr bwMode="auto">
          <a:xfrm>
            <a:off x="22860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 name="Rechteck 69"/>
          <p:cNvSpPr/>
          <p:nvPr/>
        </p:nvSpPr>
        <p:spPr bwMode="auto">
          <a:xfrm>
            <a:off x="1143000" y="6019800"/>
            <a:ext cx="685800" cy="152400"/>
          </a:xfrm>
          <a:prstGeom prst="rect">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1" name="Gerader Verbinder 70"/>
          <p:cNvCxnSpPr/>
          <p:nvPr/>
        </p:nvCxnSpPr>
        <p:spPr bwMode="auto">
          <a:xfrm>
            <a:off x="2438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r Verbinder 71"/>
          <p:cNvCxnSpPr/>
          <p:nvPr/>
        </p:nvCxnSpPr>
        <p:spPr bwMode="auto">
          <a:xfrm>
            <a:off x="2590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r Verbinder 72"/>
          <p:cNvCxnSpPr/>
          <p:nvPr/>
        </p:nvCxnSpPr>
        <p:spPr bwMode="auto">
          <a:xfrm>
            <a:off x="2743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Textfeld 73"/>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Tree>
    <p:extLst>
      <p:ext uri="{BB962C8B-B14F-4D97-AF65-F5344CB8AC3E}">
        <p14:creationId xmlns:p14="http://schemas.microsoft.com/office/powerpoint/2010/main" val="1009329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smtClean="0"/>
              <a:t>…</a:t>
            </a:r>
          </a:p>
        </p:txBody>
      </p:sp>
      <p:sp>
        <p:nvSpPr>
          <p:cNvPr id="3" name="Inhaltsplatzhalter 2"/>
          <p:cNvSpPr>
            <a:spLocks noGrp="1"/>
          </p:cNvSpPr>
          <p:nvPr>
            <p:ph idx="1"/>
          </p:nvPr>
        </p:nvSpPr>
        <p:spPr>
          <a:xfrm>
            <a:off x="457200" y="692150"/>
            <a:ext cx="8229600" cy="1136650"/>
          </a:xfrm>
        </p:spPr>
        <p:txBody>
          <a:bodyPr/>
          <a:lstStyle/>
          <a:p>
            <a:r>
              <a:rPr lang="de-DE" dirty="0" smtClean="0"/>
              <a:t>Zwei </a:t>
            </a:r>
            <a:r>
              <a:rPr lang="de-DE" dirty="0"/>
              <a:t>Flipflops und die kombinatorische Logik dazwischen</a:t>
            </a:r>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Textfeld 4"/>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
        <p:nvSpPr>
          <p:cNvPr id="69" name="Textfeld 68"/>
          <p:cNvSpPr txBox="1"/>
          <p:nvPr/>
        </p:nvSpPr>
        <p:spPr>
          <a:xfrm>
            <a:off x="2509791" y="2667000"/>
            <a:ext cx="389850" cy="276999"/>
          </a:xfrm>
          <a:prstGeom prst="rect">
            <a:avLst/>
          </a:prstGeom>
          <a:noFill/>
        </p:spPr>
        <p:txBody>
          <a:bodyPr wrap="none" rtlCol="0">
            <a:spAutoFit/>
          </a:bodyPr>
          <a:lstStyle/>
          <a:p>
            <a:r>
              <a:rPr lang="de-DE" dirty="0" smtClean="0"/>
              <a:t>Q1</a:t>
            </a:r>
            <a:endParaRPr lang="de-DE" dirty="0"/>
          </a:p>
        </p:txBody>
      </p:sp>
      <p:sp>
        <p:nvSpPr>
          <p:cNvPr id="70" name="Textfeld 69"/>
          <p:cNvSpPr txBox="1"/>
          <p:nvPr/>
        </p:nvSpPr>
        <p:spPr>
          <a:xfrm>
            <a:off x="1641935" y="2286000"/>
            <a:ext cx="458780" cy="276999"/>
          </a:xfrm>
          <a:prstGeom prst="rect">
            <a:avLst/>
          </a:prstGeom>
          <a:noFill/>
        </p:spPr>
        <p:txBody>
          <a:bodyPr wrap="none" rtlCol="0">
            <a:spAutoFit/>
          </a:bodyPr>
          <a:lstStyle/>
          <a:p>
            <a:r>
              <a:rPr lang="de-DE" dirty="0" smtClean="0"/>
              <a:t>FF1</a:t>
            </a:r>
            <a:endParaRPr lang="de-DE" dirty="0"/>
          </a:p>
        </p:txBody>
      </p:sp>
      <p:sp>
        <p:nvSpPr>
          <p:cNvPr id="71" name="Textfeld 70"/>
          <p:cNvSpPr txBox="1"/>
          <p:nvPr/>
        </p:nvSpPr>
        <p:spPr>
          <a:xfrm>
            <a:off x="4267200" y="2286000"/>
            <a:ext cx="458780" cy="276999"/>
          </a:xfrm>
          <a:prstGeom prst="rect">
            <a:avLst/>
          </a:prstGeom>
          <a:noFill/>
        </p:spPr>
        <p:txBody>
          <a:bodyPr wrap="none" rtlCol="0">
            <a:spAutoFit/>
          </a:bodyPr>
          <a:lstStyle/>
          <a:p>
            <a:r>
              <a:rPr lang="de-DE" dirty="0" smtClean="0"/>
              <a:t>FF2</a:t>
            </a:r>
            <a:endParaRPr lang="de-DE" dirty="0"/>
          </a:p>
        </p:txBody>
      </p:sp>
      <p:sp>
        <p:nvSpPr>
          <p:cNvPr id="72" name="Textfeld 71"/>
          <p:cNvSpPr txBox="1"/>
          <p:nvPr/>
        </p:nvSpPr>
        <p:spPr>
          <a:xfrm>
            <a:off x="4319298" y="3276600"/>
            <a:ext cx="354584" cy="276999"/>
          </a:xfrm>
          <a:prstGeom prst="rect">
            <a:avLst/>
          </a:prstGeom>
          <a:noFill/>
        </p:spPr>
        <p:txBody>
          <a:bodyPr wrap="none" rtlCol="0">
            <a:spAutoFit/>
          </a:bodyPr>
          <a:lstStyle/>
          <a:p>
            <a:r>
              <a:rPr lang="de-DE" dirty="0" smtClean="0"/>
              <a:t>L1</a:t>
            </a:r>
            <a:endParaRPr lang="de-DE" dirty="0"/>
          </a:p>
        </p:txBody>
      </p:sp>
      <p:sp>
        <p:nvSpPr>
          <p:cNvPr id="73" name="Textfeld 72"/>
          <p:cNvSpPr txBox="1"/>
          <p:nvPr/>
        </p:nvSpPr>
        <p:spPr>
          <a:xfrm>
            <a:off x="4800600" y="3276600"/>
            <a:ext cx="354584" cy="276999"/>
          </a:xfrm>
          <a:prstGeom prst="rect">
            <a:avLst/>
          </a:prstGeom>
          <a:noFill/>
        </p:spPr>
        <p:txBody>
          <a:bodyPr wrap="none" rtlCol="0">
            <a:spAutoFit/>
          </a:bodyPr>
          <a:lstStyle/>
          <a:p>
            <a:r>
              <a:rPr lang="de-DE" dirty="0" smtClean="0"/>
              <a:t>L2</a:t>
            </a:r>
            <a:endParaRPr lang="de-DE" dirty="0"/>
          </a:p>
        </p:txBody>
      </p:sp>
    </p:spTree>
    <p:extLst>
      <p:ext uri="{BB962C8B-B14F-4D97-AF65-F5344CB8AC3E}">
        <p14:creationId xmlns:p14="http://schemas.microsoft.com/office/powerpoint/2010/main" val="6956577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20</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mit Pfeil 7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mit Pfeil 71"/>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r Verbinder 61"/>
          <p:cNvCxnSpPr/>
          <p:nvPr/>
        </p:nvCxnSpPr>
        <p:spPr bwMode="auto">
          <a:xfrm>
            <a:off x="1676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r Verbinder 65"/>
          <p:cNvCxnSpPr/>
          <p:nvPr/>
        </p:nvCxnSpPr>
        <p:spPr bwMode="auto">
          <a:xfrm>
            <a:off x="1828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r Verbinder 66"/>
          <p:cNvCxnSpPr/>
          <p:nvPr/>
        </p:nvCxnSpPr>
        <p:spPr bwMode="auto">
          <a:xfrm>
            <a:off x="1981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r Verbinder 67"/>
          <p:cNvCxnSpPr/>
          <p:nvPr/>
        </p:nvCxnSpPr>
        <p:spPr bwMode="auto">
          <a:xfrm>
            <a:off x="21336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r Verbinder 68"/>
          <p:cNvCxnSpPr/>
          <p:nvPr/>
        </p:nvCxnSpPr>
        <p:spPr bwMode="auto">
          <a:xfrm>
            <a:off x="22860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 name="Rechteck 69"/>
          <p:cNvSpPr/>
          <p:nvPr/>
        </p:nvSpPr>
        <p:spPr bwMode="auto">
          <a:xfrm>
            <a:off x="1143000" y="6019800"/>
            <a:ext cx="838200" cy="152400"/>
          </a:xfrm>
          <a:prstGeom prst="rect">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3" name="Gerader Verbinder 72"/>
          <p:cNvCxnSpPr/>
          <p:nvPr/>
        </p:nvCxnSpPr>
        <p:spPr bwMode="auto">
          <a:xfrm>
            <a:off x="2438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r Verbinder 73"/>
          <p:cNvCxnSpPr/>
          <p:nvPr/>
        </p:nvCxnSpPr>
        <p:spPr bwMode="auto">
          <a:xfrm>
            <a:off x="2590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r Verbinder 74"/>
          <p:cNvCxnSpPr/>
          <p:nvPr/>
        </p:nvCxnSpPr>
        <p:spPr bwMode="auto">
          <a:xfrm>
            <a:off x="2743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Textfeld 75"/>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Tree>
    <p:extLst>
      <p:ext uri="{BB962C8B-B14F-4D97-AF65-F5344CB8AC3E}">
        <p14:creationId xmlns:p14="http://schemas.microsoft.com/office/powerpoint/2010/main" val="32854168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21</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mit Pfeil 6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mit Pfeil 6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1676400" y="4343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r Verbinder 61"/>
          <p:cNvCxnSpPr/>
          <p:nvPr/>
        </p:nvCxnSpPr>
        <p:spPr bwMode="auto">
          <a:xfrm>
            <a:off x="1676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r Verbinder 65"/>
          <p:cNvCxnSpPr/>
          <p:nvPr/>
        </p:nvCxnSpPr>
        <p:spPr bwMode="auto">
          <a:xfrm>
            <a:off x="1828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r Verbinder 70"/>
          <p:cNvCxnSpPr/>
          <p:nvPr/>
        </p:nvCxnSpPr>
        <p:spPr bwMode="auto">
          <a:xfrm>
            <a:off x="1981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r Verbinder 72"/>
          <p:cNvCxnSpPr/>
          <p:nvPr/>
        </p:nvCxnSpPr>
        <p:spPr bwMode="auto">
          <a:xfrm>
            <a:off x="21336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r Verbinder 73"/>
          <p:cNvCxnSpPr/>
          <p:nvPr/>
        </p:nvCxnSpPr>
        <p:spPr bwMode="auto">
          <a:xfrm>
            <a:off x="22860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 name="Rechteck 74"/>
          <p:cNvSpPr/>
          <p:nvPr/>
        </p:nvSpPr>
        <p:spPr bwMode="auto">
          <a:xfrm>
            <a:off x="1143000" y="6019800"/>
            <a:ext cx="990600" cy="152400"/>
          </a:xfrm>
          <a:prstGeom prst="rect">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6" name="Gerader Verbinder 75"/>
          <p:cNvCxnSpPr/>
          <p:nvPr/>
        </p:nvCxnSpPr>
        <p:spPr bwMode="auto">
          <a:xfrm>
            <a:off x="2438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r Verbinder 76"/>
          <p:cNvCxnSpPr/>
          <p:nvPr/>
        </p:nvCxnSpPr>
        <p:spPr bwMode="auto">
          <a:xfrm>
            <a:off x="2590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r Verbinder 77"/>
          <p:cNvCxnSpPr/>
          <p:nvPr/>
        </p:nvCxnSpPr>
        <p:spPr bwMode="auto">
          <a:xfrm>
            <a:off x="2743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Textfeld 78"/>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Tree>
    <p:extLst>
      <p:ext uri="{BB962C8B-B14F-4D97-AF65-F5344CB8AC3E}">
        <p14:creationId xmlns:p14="http://schemas.microsoft.com/office/powerpoint/2010/main" val="7247366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Nach einer Verzögerung (</a:t>
            </a:r>
            <a:r>
              <a:rPr lang="de-DE" dirty="0" err="1"/>
              <a:t>delay</a:t>
            </a:r>
            <a:r>
              <a:rPr lang="de-DE" dirty="0"/>
              <a:t>) ändert sich D2</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22</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38100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flipV="1">
            <a:off x="39624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mit Pfeil 6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mit Pfeil 6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21336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mit Pfeil 72"/>
          <p:cNvCxnSpPr/>
          <p:nvPr/>
        </p:nvCxnSpPr>
        <p:spPr bwMode="auto">
          <a:xfrm>
            <a:off x="21336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mit Pfeil 73"/>
          <p:cNvCxnSpPr/>
          <p:nvPr/>
        </p:nvCxnSpPr>
        <p:spPr bwMode="auto">
          <a:xfrm>
            <a:off x="1676400" y="4191000"/>
            <a:ext cx="609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Textfeld 10"/>
          <p:cNvSpPr txBox="1"/>
          <p:nvPr/>
        </p:nvSpPr>
        <p:spPr>
          <a:xfrm>
            <a:off x="1371600" y="3886200"/>
            <a:ext cx="875561" cy="276999"/>
          </a:xfrm>
          <a:prstGeom prst="rect">
            <a:avLst/>
          </a:prstGeom>
          <a:noFill/>
        </p:spPr>
        <p:txBody>
          <a:bodyPr wrap="none" rtlCol="0">
            <a:spAutoFit/>
          </a:bodyPr>
          <a:lstStyle/>
          <a:p>
            <a:r>
              <a:rPr lang="de-DE" dirty="0" smtClean="0"/>
              <a:t>Delay Zeit</a:t>
            </a:r>
            <a:endParaRPr lang="de-DE" dirty="0"/>
          </a:p>
        </p:txBody>
      </p:sp>
      <p:sp>
        <p:nvSpPr>
          <p:cNvPr id="75" name="Textfeld 74"/>
          <p:cNvSpPr txBox="1"/>
          <p:nvPr/>
        </p:nvSpPr>
        <p:spPr>
          <a:xfrm>
            <a:off x="1371600" y="55626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17" name="Gerade Verbindung 16"/>
          <p:cNvCxnSpPr/>
          <p:nvPr/>
        </p:nvCxnSpPr>
        <p:spPr bwMode="auto">
          <a:xfrm>
            <a:off x="2286000" y="44958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r Verbinder 75"/>
          <p:cNvCxnSpPr/>
          <p:nvPr/>
        </p:nvCxnSpPr>
        <p:spPr bwMode="auto">
          <a:xfrm>
            <a:off x="1676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r Verbinder 76"/>
          <p:cNvCxnSpPr/>
          <p:nvPr/>
        </p:nvCxnSpPr>
        <p:spPr bwMode="auto">
          <a:xfrm>
            <a:off x="1828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r Verbinder 77"/>
          <p:cNvCxnSpPr/>
          <p:nvPr/>
        </p:nvCxnSpPr>
        <p:spPr bwMode="auto">
          <a:xfrm>
            <a:off x="1981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r Verbinder 78"/>
          <p:cNvCxnSpPr/>
          <p:nvPr/>
        </p:nvCxnSpPr>
        <p:spPr bwMode="auto">
          <a:xfrm>
            <a:off x="21336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r Verbinder 79"/>
          <p:cNvCxnSpPr/>
          <p:nvPr/>
        </p:nvCxnSpPr>
        <p:spPr bwMode="auto">
          <a:xfrm>
            <a:off x="22860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Rechteck 80"/>
          <p:cNvSpPr/>
          <p:nvPr/>
        </p:nvSpPr>
        <p:spPr bwMode="auto">
          <a:xfrm>
            <a:off x="1143000" y="6019800"/>
            <a:ext cx="1143000" cy="152400"/>
          </a:xfrm>
          <a:prstGeom prst="rect">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88" name="Gerader Verbinder 87"/>
          <p:cNvCxnSpPr/>
          <p:nvPr/>
        </p:nvCxnSpPr>
        <p:spPr bwMode="auto">
          <a:xfrm>
            <a:off x="2438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Gerader Verbinder 88"/>
          <p:cNvCxnSpPr/>
          <p:nvPr/>
        </p:nvCxnSpPr>
        <p:spPr bwMode="auto">
          <a:xfrm>
            <a:off x="2590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Gerader Verbinder 89"/>
          <p:cNvCxnSpPr/>
          <p:nvPr/>
        </p:nvCxnSpPr>
        <p:spPr bwMode="auto">
          <a:xfrm>
            <a:off x="2743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r Verbinder 90"/>
          <p:cNvCxnSpPr/>
          <p:nvPr/>
        </p:nvCxnSpPr>
        <p:spPr bwMode="auto">
          <a:xfrm>
            <a:off x="2286000" y="5791200"/>
            <a:ext cx="0" cy="38100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Gerader Verbinder 91"/>
          <p:cNvCxnSpPr/>
          <p:nvPr/>
        </p:nvCxnSpPr>
        <p:spPr bwMode="auto">
          <a:xfrm>
            <a:off x="2286000" y="5791200"/>
            <a:ext cx="0" cy="381000"/>
          </a:xfrm>
          <a:prstGeom prst="line">
            <a:avLst/>
          </a:prstGeom>
          <a:noFill/>
          <a:ln w="25400" cap="flat" cmpd="sng" algn="ctr">
            <a:solidFill>
              <a:schemeClr val="tx1"/>
            </a:solidFill>
            <a:prstDash val="solid"/>
            <a:round/>
            <a:headEnd type="arrow"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3" name="Textfeld 92"/>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Tree>
    <p:extLst>
      <p:ext uri="{BB962C8B-B14F-4D97-AF65-F5344CB8AC3E}">
        <p14:creationId xmlns:p14="http://schemas.microsoft.com/office/powerpoint/2010/main" val="18386555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23</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flipV="1">
            <a:off x="25908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a:off x="38862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mit Pfeil 73"/>
          <p:cNvCxnSpPr/>
          <p:nvPr/>
        </p:nvCxnSpPr>
        <p:spPr bwMode="auto">
          <a:xfrm flipV="1">
            <a:off x="40386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mit Pfeil 77"/>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mit Pfeil 78"/>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mit Pfeil 79"/>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a:off x="21336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Gerade Verbindung 82"/>
          <p:cNvCxnSpPr/>
          <p:nvPr/>
        </p:nvCxnSpPr>
        <p:spPr bwMode="auto">
          <a:xfrm>
            <a:off x="1676400" y="43434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mit Pfeil 83"/>
          <p:cNvCxnSpPr/>
          <p:nvPr/>
        </p:nvCxnSpPr>
        <p:spPr bwMode="auto">
          <a:xfrm>
            <a:off x="21336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2286000" y="46482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Textfeld 85"/>
          <p:cNvSpPr txBox="1"/>
          <p:nvPr/>
        </p:nvSpPr>
        <p:spPr>
          <a:xfrm>
            <a:off x="1371600" y="55626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87" name="Gerade Verbindung 86"/>
          <p:cNvCxnSpPr/>
          <p:nvPr/>
        </p:nvCxnSpPr>
        <p:spPr bwMode="auto">
          <a:xfrm>
            <a:off x="2286000" y="44958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Gerade Verbindung mit Pfeil 87"/>
          <p:cNvCxnSpPr/>
          <p:nvPr/>
        </p:nvCxnSpPr>
        <p:spPr bwMode="auto">
          <a:xfrm>
            <a:off x="1676400" y="4191000"/>
            <a:ext cx="609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Textfeld 88"/>
          <p:cNvSpPr txBox="1"/>
          <p:nvPr/>
        </p:nvSpPr>
        <p:spPr>
          <a:xfrm>
            <a:off x="1371600" y="3886200"/>
            <a:ext cx="875561" cy="276999"/>
          </a:xfrm>
          <a:prstGeom prst="rect">
            <a:avLst/>
          </a:prstGeom>
          <a:noFill/>
        </p:spPr>
        <p:txBody>
          <a:bodyPr wrap="none" rtlCol="0">
            <a:spAutoFit/>
          </a:bodyPr>
          <a:lstStyle/>
          <a:p>
            <a:r>
              <a:rPr lang="de-DE" dirty="0" smtClean="0"/>
              <a:t>Delay Zeit</a:t>
            </a:r>
            <a:endParaRPr lang="de-DE" dirty="0"/>
          </a:p>
        </p:txBody>
      </p:sp>
      <p:cxnSp>
        <p:nvCxnSpPr>
          <p:cNvPr id="66" name="Gerader Verbinder 65"/>
          <p:cNvCxnSpPr/>
          <p:nvPr/>
        </p:nvCxnSpPr>
        <p:spPr bwMode="auto">
          <a:xfrm>
            <a:off x="1676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r Verbinder 66"/>
          <p:cNvCxnSpPr/>
          <p:nvPr/>
        </p:nvCxnSpPr>
        <p:spPr bwMode="auto">
          <a:xfrm>
            <a:off x="1828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r Verbinder 67"/>
          <p:cNvCxnSpPr/>
          <p:nvPr/>
        </p:nvCxnSpPr>
        <p:spPr bwMode="auto">
          <a:xfrm>
            <a:off x="1981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r Verbinder 68"/>
          <p:cNvCxnSpPr/>
          <p:nvPr/>
        </p:nvCxnSpPr>
        <p:spPr bwMode="auto">
          <a:xfrm>
            <a:off x="21336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r Verbinder 69"/>
          <p:cNvCxnSpPr/>
          <p:nvPr/>
        </p:nvCxnSpPr>
        <p:spPr bwMode="auto">
          <a:xfrm>
            <a:off x="22860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Gerader Verbinder 89"/>
          <p:cNvCxnSpPr/>
          <p:nvPr/>
        </p:nvCxnSpPr>
        <p:spPr bwMode="auto">
          <a:xfrm>
            <a:off x="2438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r Verbinder 90"/>
          <p:cNvCxnSpPr/>
          <p:nvPr/>
        </p:nvCxnSpPr>
        <p:spPr bwMode="auto">
          <a:xfrm>
            <a:off x="2590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Gerader Verbinder 91"/>
          <p:cNvCxnSpPr/>
          <p:nvPr/>
        </p:nvCxnSpPr>
        <p:spPr bwMode="auto">
          <a:xfrm>
            <a:off x="2438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r Verbinder 92"/>
          <p:cNvCxnSpPr/>
          <p:nvPr/>
        </p:nvCxnSpPr>
        <p:spPr bwMode="auto">
          <a:xfrm>
            <a:off x="2590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r Verbinder 93"/>
          <p:cNvCxnSpPr/>
          <p:nvPr/>
        </p:nvCxnSpPr>
        <p:spPr bwMode="auto">
          <a:xfrm>
            <a:off x="2743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hteck 70"/>
          <p:cNvSpPr/>
          <p:nvPr/>
        </p:nvSpPr>
        <p:spPr bwMode="auto">
          <a:xfrm>
            <a:off x="1143000" y="6019800"/>
            <a:ext cx="1447800" cy="152400"/>
          </a:xfrm>
          <a:prstGeom prst="rect">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95" name="Gerader Verbinder 94"/>
          <p:cNvCxnSpPr/>
          <p:nvPr/>
        </p:nvCxnSpPr>
        <p:spPr bwMode="auto">
          <a:xfrm>
            <a:off x="2286000" y="5791200"/>
            <a:ext cx="0" cy="38100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Gerader Verbinder 95"/>
          <p:cNvCxnSpPr/>
          <p:nvPr/>
        </p:nvCxnSpPr>
        <p:spPr bwMode="auto">
          <a:xfrm>
            <a:off x="2286000" y="5791200"/>
            <a:ext cx="0" cy="381000"/>
          </a:xfrm>
          <a:prstGeom prst="line">
            <a:avLst/>
          </a:prstGeom>
          <a:noFill/>
          <a:ln w="25400" cap="flat" cmpd="sng" algn="ctr">
            <a:solidFill>
              <a:schemeClr val="tx1"/>
            </a:solidFill>
            <a:prstDash val="solid"/>
            <a:round/>
            <a:headEnd type="arrow"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7" name="Textfeld 96"/>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Tree>
    <p:extLst>
      <p:ext uri="{BB962C8B-B14F-4D97-AF65-F5344CB8AC3E}">
        <p14:creationId xmlns:p14="http://schemas.microsoft.com/office/powerpoint/2010/main" val="2759447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Wir definieren die </a:t>
            </a:r>
            <a:r>
              <a:rPr lang="de-DE" u="sng" dirty="0"/>
              <a:t>Setup-Zeitpunkt</a:t>
            </a:r>
            <a:r>
              <a:rPr lang="de-DE" dirty="0"/>
              <a:t> als den letzten </a:t>
            </a:r>
            <a:r>
              <a:rPr lang="de-DE" dirty="0" smtClean="0"/>
              <a:t>Zeitpunkt bevor </a:t>
            </a:r>
            <a:r>
              <a:rPr lang="de-DE" dirty="0"/>
              <a:t>das </a:t>
            </a:r>
            <a:r>
              <a:rPr lang="de-DE" dirty="0" err="1"/>
              <a:t>Latch</a:t>
            </a:r>
            <a:r>
              <a:rPr lang="de-DE" dirty="0"/>
              <a:t> 1/FF2 den transparenten Modus </a:t>
            </a:r>
            <a:r>
              <a:rPr lang="de-DE" dirty="0" smtClean="0"/>
              <a:t>verlässt</a:t>
            </a:r>
          </a:p>
          <a:p>
            <a:r>
              <a:rPr lang="de-DE" dirty="0" smtClean="0"/>
              <a:t>Als den letzten Moment </a:t>
            </a:r>
            <a:r>
              <a:rPr lang="de-DE" dirty="0"/>
              <a:t>wo sich D noch ändern muss so dass die Änderung sicher gespeichert </a:t>
            </a:r>
            <a:r>
              <a:rPr lang="de-DE" dirty="0" smtClean="0"/>
              <a:t>wird</a:t>
            </a:r>
            <a:endParaRPr lang="de-DE" dirty="0"/>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24</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Rechteck 61"/>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6" name="Gerade Verbindung 65"/>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mit Pfeil 76"/>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77"/>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78"/>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2" name="Gruppieren 81"/>
          <p:cNvGrpSpPr/>
          <p:nvPr/>
        </p:nvGrpSpPr>
        <p:grpSpPr>
          <a:xfrm>
            <a:off x="4572000" y="2971800"/>
            <a:ext cx="174171" cy="304800"/>
            <a:chOff x="6172200" y="3657600"/>
            <a:chExt cx="304800" cy="533400"/>
          </a:xfrm>
        </p:grpSpPr>
        <p:cxnSp>
          <p:nvCxnSpPr>
            <p:cNvPr id="83" name="Gerade Verbindung 82"/>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84"/>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85"/>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87" name="Gruppieren 86"/>
          <p:cNvGrpSpPr/>
          <p:nvPr/>
        </p:nvGrpSpPr>
        <p:grpSpPr>
          <a:xfrm>
            <a:off x="4953000" y="2971800"/>
            <a:ext cx="174171" cy="304800"/>
            <a:chOff x="6172200" y="3657600"/>
            <a:chExt cx="304800" cy="533400"/>
          </a:xfrm>
        </p:grpSpPr>
        <p:cxnSp>
          <p:nvCxnSpPr>
            <p:cNvPr id="88" name="Gerade Verbindung 87"/>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Gerade Verbindung 88"/>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Gerade Verbindung 89"/>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92" name="Gerade Verbindung 91"/>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92"/>
          <p:cNvCxnSpPr/>
          <p:nvPr/>
        </p:nvCxnSpPr>
        <p:spPr bwMode="auto">
          <a:xfrm flipV="1">
            <a:off x="25908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Gerade Verbindung 94"/>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Gerade Verbindung 95"/>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Gerade Verbindung mit Pfeil 9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 Verbindung mit Pfeil 9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mit Pfeil 9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Gerade Verbindung 99"/>
          <p:cNvCxnSpPr/>
          <p:nvPr/>
        </p:nvCxnSpPr>
        <p:spPr bwMode="auto">
          <a:xfrm>
            <a:off x="21336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Gerade Verbindung 100"/>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101"/>
          <p:cNvCxnSpPr/>
          <p:nvPr/>
        </p:nvCxnSpPr>
        <p:spPr bwMode="auto">
          <a:xfrm>
            <a:off x="1676400" y="43434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Gerade Verbindung mit Pfeil 102"/>
          <p:cNvCxnSpPr/>
          <p:nvPr/>
        </p:nvCxnSpPr>
        <p:spPr bwMode="auto">
          <a:xfrm>
            <a:off x="21336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mit Pfeil 103"/>
          <p:cNvCxnSpPr/>
          <p:nvPr/>
        </p:nvCxnSpPr>
        <p:spPr bwMode="auto">
          <a:xfrm>
            <a:off x="2286000" y="46482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Gerade Verbindung mit Pfeil 104"/>
          <p:cNvCxnSpPr/>
          <p:nvPr/>
        </p:nvCxnSpPr>
        <p:spPr bwMode="auto">
          <a:xfrm>
            <a:off x="2590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Gerade Verbindung mit Pfeil 105"/>
          <p:cNvCxnSpPr/>
          <p:nvPr/>
        </p:nvCxnSpPr>
        <p:spPr bwMode="auto">
          <a:xfrm>
            <a:off x="1676400" y="4191000"/>
            <a:ext cx="609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7" name="Textfeld 106"/>
          <p:cNvSpPr txBox="1"/>
          <p:nvPr/>
        </p:nvSpPr>
        <p:spPr>
          <a:xfrm>
            <a:off x="1371600" y="3886200"/>
            <a:ext cx="875561" cy="276999"/>
          </a:xfrm>
          <a:prstGeom prst="rect">
            <a:avLst/>
          </a:prstGeom>
          <a:noFill/>
        </p:spPr>
        <p:txBody>
          <a:bodyPr wrap="none" rtlCol="0">
            <a:spAutoFit/>
          </a:bodyPr>
          <a:lstStyle/>
          <a:p>
            <a:r>
              <a:rPr lang="de-DE" dirty="0" smtClean="0"/>
              <a:t>Delay Zeit</a:t>
            </a:r>
            <a:endParaRPr lang="de-DE" dirty="0"/>
          </a:p>
        </p:txBody>
      </p:sp>
      <p:sp>
        <p:nvSpPr>
          <p:cNvPr id="108" name="Textfeld 107"/>
          <p:cNvSpPr txBox="1"/>
          <p:nvPr/>
        </p:nvSpPr>
        <p:spPr>
          <a:xfrm>
            <a:off x="1371600" y="55626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109" name="Gerade Verbindung 108"/>
          <p:cNvCxnSpPr/>
          <p:nvPr/>
        </p:nvCxnSpPr>
        <p:spPr bwMode="auto">
          <a:xfrm>
            <a:off x="2286000" y="44958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Gerade Verbindung 109"/>
          <p:cNvCxnSpPr/>
          <p:nvPr/>
        </p:nvCxnSpPr>
        <p:spPr bwMode="auto">
          <a:xfrm flipV="1">
            <a:off x="2743200" y="4572000"/>
            <a:ext cx="0" cy="990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1" name="Textfeld 110"/>
          <p:cNvSpPr txBox="1"/>
          <p:nvPr/>
        </p:nvSpPr>
        <p:spPr>
          <a:xfrm>
            <a:off x="2351838" y="5410200"/>
            <a:ext cx="1260281" cy="276999"/>
          </a:xfrm>
          <a:prstGeom prst="rect">
            <a:avLst/>
          </a:prstGeom>
          <a:noFill/>
        </p:spPr>
        <p:txBody>
          <a:bodyPr wrap="none" rtlCol="0">
            <a:spAutoFit/>
          </a:bodyPr>
          <a:lstStyle/>
          <a:p>
            <a:r>
              <a:rPr lang="de-DE" dirty="0" smtClean="0"/>
              <a:t>Setup Zeitpunkt</a:t>
            </a:r>
            <a:endParaRPr lang="de-DE" dirty="0"/>
          </a:p>
        </p:txBody>
      </p:sp>
      <p:sp>
        <p:nvSpPr>
          <p:cNvPr id="112" name="Textfeld 111"/>
          <p:cNvSpPr txBox="1"/>
          <p:nvPr/>
        </p:nvSpPr>
        <p:spPr>
          <a:xfrm>
            <a:off x="2488952" y="3962400"/>
            <a:ext cx="936475" cy="276999"/>
          </a:xfrm>
          <a:prstGeom prst="rect">
            <a:avLst/>
          </a:prstGeom>
          <a:noFill/>
        </p:spPr>
        <p:txBody>
          <a:bodyPr wrap="none" rtlCol="0">
            <a:spAutoFit/>
          </a:bodyPr>
          <a:lstStyle/>
          <a:p>
            <a:r>
              <a:rPr lang="de-DE" dirty="0" smtClean="0"/>
              <a:t>-Setup Zeit</a:t>
            </a:r>
            <a:endParaRPr lang="de-DE" dirty="0"/>
          </a:p>
        </p:txBody>
      </p:sp>
      <p:cxnSp>
        <p:nvCxnSpPr>
          <p:cNvPr id="11" name="Gerade Verbindung mit Pfeil 10"/>
          <p:cNvCxnSpPr/>
          <p:nvPr/>
        </p:nvCxnSpPr>
        <p:spPr bwMode="auto">
          <a:xfrm>
            <a:off x="2667000" y="4191000"/>
            <a:ext cx="0" cy="381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Textfeld 13"/>
          <p:cNvSpPr txBox="1"/>
          <p:nvPr/>
        </p:nvSpPr>
        <p:spPr>
          <a:xfrm>
            <a:off x="4191000" y="26670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cxnSp>
        <p:nvCxnSpPr>
          <p:cNvPr id="69" name="Gerader Verbinder 68"/>
          <p:cNvCxnSpPr/>
          <p:nvPr/>
        </p:nvCxnSpPr>
        <p:spPr bwMode="auto">
          <a:xfrm>
            <a:off x="1676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r Verbinder 69"/>
          <p:cNvCxnSpPr/>
          <p:nvPr/>
        </p:nvCxnSpPr>
        <p:spPr bwMode="auto">
          <a:xfrm>
            <a:off x="1828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r Verbinder 70"/>
          <p:cNvCxnSpPr/>
          <p:nvPr/>
        </p:nvCxnSpPr>
        <p:spPr bwMode="auto">
          <a:xfrm>
            <a:off x="1981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r Verbinder 71"/>
          <p:cNvCxnSpPr/>
          <p:nvPr/>
        </p:nvCxnSpPr>
        <p:spPr bwMode="auto">
          <a:xfrm>
            <a:off x="21336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r Verbinder 72"/>
          <p:cNvCxnSpPr/>
          <p:nvPr/>
        </p:nvCxnSpPr>
        <p:spPr bwMode="auto">
          <a:xfrm>
            <a:off x="22860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r Verbinder 73"/>
          <p:cNvCxnSpPr/>
          <p:nvPr/>
        </p:nvCxnSpPr>
        <p:spPr bwMode="auto">
          <a:xfrm>
            <a:off x="2438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 name="Gerader Verbinder 112"/>
          <p:cNvCxnSpPr/>
          <p:nvPr/>
        </p:nvCxnSpPr>
        <p:spPr bwMode="auto">
          <a:xfrm>
            <a:off x="2590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 name="Rechteck 113"/>
          <p:cNvSpPr/>
          <p:nvPr/>
        </p:nvSpPr>
        <p:spPr bwMode="auto">
          <a:xfrm>
            <a:off x="1143000" y="6019800"/>
            <a:ext cx="1600200" cy="152400"/>
          </a:xfrm>
          <a:prstGeom prst="rect">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15" name="Gerader Verbinder 114"/>
          <p:cNvCxnSpPr/>
          <p:nvPr/>
        </p:nvCxnSpPr>
        <p:spPr bwMode="auto">
          <a:xfrm>
            <a:off x="2743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Gerader Verbinder 115"/>
          <p:cNvCxnSpPr/>
          <p:nvPr/>
        </p:nvCxnSpPr>
        <p:spPr bwMode="auto">
          <a:xfrm>
            <a:off x="2286000" y="5791200"/>
            <a:ext cx="0" cy="38100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Gerader Verbinder 116"/>
          <p:cNvCxnSpPr/>
          <p:nvPr/>
        </p:nvCxnSpPr>
        <p:spPr bwMode="auto">
          <a:xfrm>
            <a:off x="2286000" y="5791200"/>
            <a:ext cx="0" cy="381000"/>
          </a:xfrm>
          <a:prstGeom prst="line">
            <a:avLst/>
          </a:prstGeom>
          <a:noFill/>
          <a:ln w="25400" cap="flat" cmpd="sng" algn="ctr">
            <a:solidFill>
              <a:schemeClr val="tx1"/>
            </a:solidFill>
            <a:prstDash val="solid"/>
            <a:round/>
            <a:headEnd type="arrow"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8" name="Gerader Verbinder 117"/>
          <p:cNvCxnSpPr/>
          <p:nvPr/>
        </p:nvCxnSpPr>
        <p:spPr bwMode="auto">
          <a:xfrm>
            <a:off x="2743200" y="5791200"/>
            <a:ext cx="0" cy="38100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9" name="Textfeld 118"/>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cxnSp>
        <p:nvCxnSpPr>
          <p:cNvPr id="7" name="Gerade Verbindung mit Pfeil 6"/>
          <p:cNvCxnSpPr/>
          <p:nvPr/>
        </p:nvCxnSpPr>
        <p:spPr bwMode="auto">
          <a:xfrm flipH="1">
            <a:off x="2743200" y="990600"/>
            <a:ext cx="1600200" cy="4800600"/>
          </a:xfrm>
          <a:prstGeom prst="straightConnector1">
            <a:avLst/>
          </a:prstGeom>
          <a:noFill/>
          <a:ln w="9525"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6242042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Wir definieren </a:t>
            </a:r>
            <a:r>
              <a:rPr lang="de-DE" dirty="0" err="1"/>
              <a:t>Slack</a:t>
            </a:r>
            <a:r>
              <a:rPr lang="de-DE" dirty="0"/>
              <a:t> als Differenz zwischen </a:t>
            </a:r>
            <a:r>
              <a:rPr lang="de-DE" dirty="0" smtClean="0"/>
              <a:t>dem Setup Zeitpunkt und der D2 </a:t>
            </a:r>
            <a:r>
              <a:rPr lang="de-DE" dirty="0" smtClean="0"/>
              <a:t>Änderung</a:t>
            </a:r>
          </a:p>
          <a:p>
            <a:r>
              <a:rPr lang="de-DE" dirty="0"/>
              <a:t>Positiver </a:t>
            </a:r>
            <a:r>
              <a:rPr lang="de-DE" dirty="0" err="1"/>
              <a:t>Slack</a:t>
            </a:r>
            <a:r>
              <a:rPr lang="de-DE" dirty="0"/>
              <a:t> </a:t>
            </a:r>
            <a:r>
              <a:rPr lang="de-DE" dirty="0" smtClean="0"/>
              <a:t>zeigt dass es </a:t>
            </a:r>
            <a:r>
              <a:rPr lang="de-DE" dirty="0"/>
              <a:t>in Ordnung ist (</a:t>
            </a:r>
            <a:r>
              <a:rPr lang="de-DE" dirty="0" err="1"/>
              <a:t>Slack</a:t>
            </a:r>
            <a:r>
              <a:rPr lang="de-DE" dirty="0"/>
              <a:t>&gt;0)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25</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Rechteck 61"/>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6" name="Gerade Verbindung 65"/>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mit Pfeil 76"/>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77"/>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78"/>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2" name="Gruppieren 81"/>
          <p:cNvGrpSpPr/>
          <p:nvPr/>
        </p:nvGrpSpPr>
        <p:grpSpPr>
          <a:xfrm>
            <a:off x="4572000" y="2971800"/>
            <a:ext cx="174171" cy="304800"/>
            <a:chOff x="6172200" y="3657600"/>
            <a:chExt cx="304800" cy="533400"/>
          </a:xfrm>
        </p:grpSpPr>
        <p:cxnSp>
          <p:nvCxnSpPr>
            <p:cNvPr id="83" name="Gerade Verbindung 82"/>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84"/>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85"/>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87" name="Gruppieren 86"/>
          <p:cNvGrpSpPr/>
          <p:nvPr/>
        </p:nvGrpSpPr>
        <p:grpSpPr>
          <a:xfrm>
            <a:off x="4953000" y="2971800"/>
            <a:ext cx="174171" cy="304800"/>
            <a:chOff x="6172200" y="3657600"/>
            <a:chExt cx="304800" cy="533400"/>
          </a:xfrm>
        </p:grpSpPr>
        <p:cxnSp>
          <p:nvCxnSpPr>
            <p:cNvPr id="88" name="Gerade Verbindung 87"/>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Gerade Verbindung 88"/>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Gerade Verbindung 89"/>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92" name="Gerade Verbindung 91"/>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92"/>
          <p:cNvCxnSpPr/>
          <p:nvPr/>
        </p:nvCxnSpPr>
        <p:spPr bwMode="auto">
          <a:xfrm flipV="1">
            <a:off x="25908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Gerade Verbindung 94"/>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Gerade Verbindung 95"/>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Gerade Verbindung mit Pfeil 9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 Verbindung mit Pfeil 9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mit Pfeil 9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Gerade Verbindung 99"/>
          <p:cNvCxnSpPr/>
          <p:nvPr/>
        </p:nvCxnSpPr>
        <p:spPr bwMode="auto">
          <a:xfrm>
            <a:off x="21336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Gerade Verbindung 100"/>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101"/>
          <p:cNvCxnSpPr/>
          <p:nvPr/>
        </p:nvCxnSpPr>
        <p:spPr bwMode="auto">
          <a:xfrm>
            <a:off x="1676400" y="43434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Gerade Verbindung mit Pfeil 102"/>
          <p:cNvCxnSpPr/>
          <p:nvPr/>
        </p:nvCxnSpPr>
        <p:spPr bwMode="auto">
          <a:xfrm>
            <a:off x="21336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mit Pfeil 103"/>
          <p:cNvCxnSpPr/>
          <p:nvPr/>
        </p:nvCxnSpPr>
        <p:spPr bwMode="auto">
          <a:xfrm>
            <a:off x="2286000" y="46482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Gerade Verbindung mit Pfeil 104"/>
          <p:cNvCxnSpPr/>
          <p:nvPr/>
        </p:nvCxnSpPr>
        <p:spPr bwMode="auto">
          <a:xfrm>
            <a:off x="2590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Gerade Verbindung mit Pfeil 105"/>
          <p:cNvCxnSpPr/>
          <p:nvPr/>
        </p:nvCxnSpPr>
        <p:spPr bwMode="auto">
          <a:xfrm>
            <a:off x="1676400" y="4191000"/>
            <a:ext cx="609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7" name="Textfeld 106"/>
          <p:cNvSpPr txBox="1"/>
          <p:nvPr/>
        </p:nvSpPr>
        <p:spPr>
          <a:xfrm>
            <a:off x="1371600" y="3886200"/>
            <a:ext cx="875561" cy="276999"/>
          </a:xfrm>
          <a:prstGeom prst="rect">
            <a:avLst/>
          </a:prstGeom>
          <a:noFill/>
        </p:spPr>
        <p:txBody>
          <a:bodyPr wrap="none" rtlCol="0">
            <a:spAutoFit/>
          </a:bodyPr>
          <a:lstStyle/>
          <a:p>
            <a:r>
              <a:rPr lang="de-DE" dirty="0" smtClean="0"/>
              <a:t>Delay Zeit</a:t>
            </a:r>
            <a:endParaRPr lang="de-DE" dirty="0"/>
          </a:p>
        </p:txBody>
      </p:sp>
      <p:sp>
        <p:nvSpPr>
          <p:cNvPr id="108" name="Textfeld 107"/>
          <p:cNvSpPr txBox="1"/>
          <p:nvPr/>
        </p:nvSpPr>
        <p:spPr>
          <a:xfrm>
            <a:off x="1371600" y="55626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109" name="Gerade Verbindung 108"/>
          <p:cNvCxnSpPr/>
          <p:nvPr/>
        </p:nvCxnSpPr>
        <p:spPr bwMode="auto">
          <a:xfrm>
            <a:off x="2286000" y="44958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Gerade Verbindung 109"/>
          <p:cNvCxnSpPr/>
          <p:nvPr/>
        </p:nvCxnSpPr>
        <p:spPr bwMode="auto">
          <a:xfrm flipV="1">
            <a:off x="2743200" y="4572000"/>
            <a:ext cx="0" cy="990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1" name="Textfeld 110"/>
          <p:cNvSpPr txBox="1"/>
          <p:nvPr/>
        </p:nvSpPr>
        <p:spPr>
          <a:xfrm>
            <a:off x="2351838" y="5410200"/>
            <a:ext cx="1260281" cy="276999"/>
          </a:xfrm>
          <a:prstGeom prst="rect">
            <a:avLst/>
          </a:prstGeom>
          <a:noFill/>
        </p:spPr>
        <p:txBody>
          <a:bodyPr wrap="none" rtlCol="0">
            <a:spAutoFit/>
          </a:bodyPr>
          <a:lstStyle/>
          <a:p>
            <a:r>
              <a:rPr lang="de-DE" dirty="0" smtClean="0"/>
              <a:t>Setup Zeitpunkt</a:t>
            </a:r>
            <a:endParaRPr lang="de-DE" dirty="0"/>
          </a:p>
        </p:txBody>
      </p:sp>
      <p:sp>
        <p:nvSpPr>
          <p:cNvPr id="112" name="Textfeld 111"/>
          <p:cNvSpPr txBox="1"/>
          <p:nvPr/>
        </p:nvSpPr>
        <p:spPr>
          <a:xfrm>
            <a:off x="2488952" y="3962400"/>
            <a:ext cx="936475" cy="276999"/>
          </a:xfrm>
          <a:prstGeom prst="rect">
            <a:avLst/>
          </a:prstGeom>
          <a:noFill/>
        </p:spPr>
        <p:txBody>
          <a:bodyPr wrap="none" rtlCol="0">
            <a:spAutoFit/>
          </a:bodyPr>
          <a:lstStyle/>
          <a:p>
            <a:r>
              <a:rPr lang="de-DE" dirty="0" smtClean="0"/>
              <a:t>-Setup Zeit</a:t>
            </a:r>
            <a:endParaRPr lang="de-DE" dirty="0"/>
          </a:p>
        </p:txBody>
      </p:sp>
      <p:cxnSp>
        <p:nvCxnSpPr>
          <p:cNvPr id="11" name="Gerade Verbindung mit Pfeil 10"/>
          <p:cNvCxnSpPr/>
          <p:nvPr/>
        </p:nvCxnSpPr>
        <p:spPr bwMode="auto">
          <a:xfrm>
            <a:off x="2667000" y="4191000"/>
            <a:ext cx="0" cy="381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3" name="Textfeld 112"/>
          <p:cNvSpPr txBox="1"/>
          <p:nvPr/>
        </p:nvSpPr>
        <p:spPr>
          <a:xfrm>
            <a:off x="2971800" y="5029200"/>
            <a:ext cx="1946815" cy="276999"/>
          </a:xfrm>
          <a:prstGeom prst="rect">
            <a:avLst/>
          </a:prstGeom>
          <a:noFill/>
        </p:spPr>
        <p:txBody>
          <a:bodyPr wrap="none" rtlCol="0">
            <a:spAutoFit/>
          </a:bodyPr>
          <a:lstStyle/>
          <a:p>
            <a:r>
              <a:rPr lang="de-DE" dirty="0" smtClean="0"/>
              <a:t>Keine Setup Zeit Violation</a:t>
            </a:r>
            <a:endParaRPr lang="de-DE" dirty="0"/>
          </a:p>
        </p:txBody>
      </p:sp>
      <p:sp>
        <p:nvSpPr>
          <p:cNvPr id="14" name="Textfeld 13"/>
          <p:cNvSpPr txBox="1"/>
          <p:nvPr/>
        </p:nvSpPr>
        <p:spPr>
          <a:xfrm>
            <a:off x="4191000" y="26670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sp>
        <p:nvSpPr>
          <p:cNvPr id="114" name="Textfeld 113"/>
          <p:cNvSpPr txBox="1"/>
          <p:nvPr/>
        </p:nvSpPr>
        <p:spPr>
          <a:xfrm>
            <a:off x="3440279" y="5715000"/>
            <a:ext cx="4144084" cy="276999"/>
          </a:xfrm>
          <a:prstGeom prst="rect">
            <a:avLst/>
          </a:prstGeom>
          <a:noFill/>
        </p:spPr>
        <p:txBody>
          <a:bodyPr wrap="none" rtlCol="0">
            <a:spAutoFit/>
          </a:bodyPr>
          <a:lstStyle/>
          <a:p>
            <a:r>
              <a:rPr lang="de-DE" dirty="0" err="1"/>
              <a:t>Slack</a:t>
            </a:r>
            <a:r>
              <a:rPr lang="de-DE" dirty="0"/>
              <a:t> = </a:t>
            </a:r>
            <a:r>
              <a:rPr lang="de-DE" dirty="0" smtClean="0"/>
              <a:t>Ck2(i+1) </a:t>
            </a:r>
            <a:r>
              <a:rPr lang="de-DE" dirty="0"/>
              <a:t>- </a:t>
            </a:r>
            <a:r>
              <a:rPr lang="de-DE" dirty="0" err="1"/>
              <a:t>Tsetup</a:t>
            </a:r>
            <a:r>
              <a:rPr lang="de-DE" dirty="0"/>
              <a:t> </a:t>
            </a:r>
            <a:r>
              <a:rPr lang="de-DE" dirty="0" smtClean="0"/>
              <a:t>– (Ck1(i+1) -</a:t>
            </a:r>
            <a:r>
              <a:rPr lang="de-DE" dirty="0" err="1" smtClean="0"/>
              <a:t>Tck</a:t>
            </a:r>
            <a:r>
              <a:rPr lang="de-DE" dirty="0" smtClean="0"/>
              <a:t> </a:t>
            </a:r>
            <a:r>
              <a:rPr lang="de-DE" dirty="0"/>
              <a:t>+</a:t>
            </a:r>
            <a:r>
              <a:rPr lang="de-DE" dirty="0" smtClean="0"/>
              <a:t> Delay) </a:t>
            </a:r>
            <a:r>
              <a:rPr lang="de-DE" dirty="0" smtClean="0"/>
              <a:t>&gt; 0 </a:t>
            </a:r>
            <a:r>
              <a:rPr lang="de-DE" dirty="0" smtClean="0">
                <a:sym typeface="Wingdings" panose="05000000000000000000" pitchFamily="2" charset="2"/>
              </a:rPr>
              <a:t></a:t>
            </a:r>
            <a:endParaRPr lang="de-DE" dirty="0"/>
          </a:p>
        </p:txBody>
      </p:sp>
      <p:sp>
        <p:nvSpPr>
          <p:cNvPr id="71" name="Geschweifte Klammer links 70"/>
          <p:cNvSpPr/>
          <p:nvPr/>
        </p:nvSpPr>
        <p:spPr bwMode="auto">
          <a:xfrm rot="16200000">
            <a:off x="6134100" y="5448300"/>
            <a:ext cx="228600" cy="1371600"/>
          </a:xfrm>
          <a:prstGeom prst="leftBrac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sp>
        <p:nvSpPr>
          <p:cNvPr id="72" name="Geschweifte Klammer links 71"/>
          <p:cNvSpPr/>
          <p:nvPr/>
        </p:nvSpPr>
        <p:spPr bwMode="auto">
          <a:xfrm rot="16200000">
            <a:off x="4610100" y="5829300"/>
            <a:ext cx="304800" cy="685800"/>
          </a:xfrm>
          <a:prstGeom prst="leftBrac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sp>
        <p:nvSpPr>
          <p:cNvPr id="73" name="Textfeld 72"/>
          <p:cNvSpPr txBox="1"/>
          <p:nvPr/>
        </p:nvSpPr>
        <p:spPr>
          <a:xfrm>
            <a:off x="3505200" y="6172200"/>
            <a:ext cx="1260280" cy="276999"/>
          </a:xfrm>
          <a:prstGeom prst="rect">
            <a:avLst/>
          </a:prstGeom>
          <a:noFill/>
        </p:spPr>
        <p:txBody>
          <a:bodyPr wrap="none" rtlCol="0">
            <a:spAutoFit/>
          </a:bodyPr>
          <a:lstStyle/>
          <a:p>
            <a:r>
              <a:rPr lang="de-DE" dirty="0"/>
              <a:t>Setup Zeitpunkt</a:t>
            </a:r>
          </a:p>
        </p:txBody>
      </p:sp>
      <p:sp>
        <p:nvSpPr>
          <p:cNvPr id="74" name="Textfeld 73"/>
          <p:cNvSpPr txBox="1"/>
          <p:nvPr/>
        </p:nvSpPr>
        <p:spPr>
          <a:xfrm>
            <a:off x="6400924" y="6172200"/>
            <a:ext cx="1087156" cy="276999"/>
          </a:xfrm>
          <a:prstGeom prst="rect">
            <a:avLst/>
          </a:prstGeom>
          <a:noFill/>
        </p:spPr>
        <p:txBody>
          <a:bodyPr wrap="none" rtlCol="0">
            <a:spAutoFit/>
          </a:bodyPr>
          <a:lstStyle/>
          <a:p>
            <a:r>
              <a:rPr lang="de-DE" dirty="0"/>
              <a:t>D2 Änderung</a:t>
            </a:r>
          </a:p>
        </p:txBody>
      </p:sp>
      <p:cxnSp>
        <p:nvCxnSpPr>
          <p:cNvPr id="115" name="Gerader Verbinder 114"/>
          <p:cNvCxnSpPr/>
          <p:nvPr/>
        </p:nvCxnSpPr>
        <p:spPr bwMode="auto">
          <a:xfrm>
            <a:off x="1676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Gerader Verbinder 115"/>
          <p:cNvCxnSpPr/>
          <p:nvPr/>
        </p:nvCxnSpPr>
        <p:spPr bwMode="auto">
          <a:xfrm>
            <a:off x="1828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Gerader Verbinder 116"/>
          <p:cNvCxnSpPr/>
          <p:nvPr/>
        </p:nvCxnSpPr>
        <p:spPr bwMode="auto">
          <a:xfrm>
            <a:off x="1981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8" name="Gerader Verbinder 117"/>
          <p:cNvCxnSpPr/>
          <p:nvPr/>
        </p:nvCxnSpPr>
        <p:spPr bwMode="auto">
          <a:xfrm>
            <a:off x="21336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 name="Gerader Verbinder 119"/>
          <p:cNvCxnSpPr/>
          <p:nvPr/>
        </p:nvCxnSpPr>
        <p:spPr bwMode="auto">
          <a:xfrm>
            <a:off x="2438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Gerader Verbinder 120"/>
          <p:cNvCxnSpPr/>
          <p:nvPr/>
        </p:nvCxnSpPr>
        <p:spPr bwMode="auto">
          <a:xfrm>
            <a:off x="2590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2" name="Rechteck 121"/>
          <p:cNvSpPr/>
          <p:nvPr/>
        </p:nvSpPr>
        <p:spPr bwMode="auto">
          <a:xfrm>
            <a:off x="1143000" y="6019800"/>
            <a:ext cx="1600200" cy="152400"/>
          </a:xfrm>
          <a:prstGeom prst="rect">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19" name="Gerader Verbinder 118"/>
          <p:cNvCxnSpPr/>
          <p:nvPr/>
        </p:nvCxnSpPr>
        <p:spPr bwMode="auto">
          <a:xfrm>
            <a:off x="2286000" y="5791200"/>
            <a:ext cx="0" cy="38100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Gerader Verbinder 122"/>
          <p:cNvCxnSpPr/>
          <p:nvPr/>
        </p:nvCxnSpPr>
        <p:spPr bwMode="auto">
          <a:xfrm>
            <a:off x="2743200" y="5791200"/>
            <a:ext cx="0" cy="38100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4" name="Gerader Verbinder 123"/>
          <p:cNvCxnSpPr/>
          <p:nvPr/>
        </p:nvCxnSpPr>
        <p:spPr bwMode="auto">
          <a:xfrm>
            <a:off x="2286000" y="5791200"/>
            <a:ext cx="0" cy="381000"/>
          </a:xfrm>
          <a:prstGeom prst="line">
            <a:avLst/>
          </a:prstGeom>
          <a:noFill/>
          <a:ln w="25400" cap="flat" cmpd="sng" algn="ctr">
            <a:solidFill>
              <a:schemeClr val="tx1"/>
            </a:solidFill>
            <a:prstDash val="solid"/>
            <a:round/>
            <a:headEnd type="arrow"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5" name="Textfeld 124"/>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Tree>
    <p:extLst>
      <p:ext uri="{BB962C8B-B14F-4D97-AF65-F5344CB8AC3E}">
        <p14:creationId xmlns:p14="http://schemas.microsoft.com/office/powerpoint/2010/main" val="2940445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r>
              <a:rPr lang="de-DE" dirty="0" smtClean="0"/>
              <a:t>Verletzung</a:t>
            </a:r>
            <a:endParaRPr lang="de-DE" dirty="0"/>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26</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2954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676400" y="4343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r Verbinder 64"/>
          <p:cNvCxnSpPr/>
          <p:nvPr/>
        </p:nvCxnSpPr>
        <p:spPr bwMode="auto">
          <a:xfrm>
            <a:off x="1676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r Verbinder 65"/>
          <p:cNvCxnSpPr/>
          <p:nvPr/>
        </p:nvCxnSpPr>
        <p:spPr bwMode="auto">
          <a:xfrm>
            <a:off x="1828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r Verbinder 66"/>
          <p:cNvCxnSpPr/>
          <p:nvPr/>
        </p:nvCxnSpPr>
        <p:spPr bwMode="auto">
          <a:xfrm>
            <a:off x="1981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r Verbinder 67"/>
          <p:cNvCxnSpPr/>
          <p:nvPr/>
        </p:nvCxnSpPr>
        <p:spPr bwMode="auto">
          <a:xfrm>
            <a:off x="21336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r Verbinder 68"/>
          <p:cNvCxnSpPr/>
          <p:nvPr/>
        </p:nvCxnSpPr>
        <p:spPr bwMode="auto">
          <a:xfrm>
            <a:off x="22860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r Verbinder 69"/>
          <p:cNvCxnSpPr/>
          <p:nvPr/>
        </p:nvCxnSpPr>
        <p:spPr bwMode="auto">
          <a:xfrm>
            <a:off x="2438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r Verbinder 70"/>
          <p:cNvCxnSpPr/>
          <p:nvPr/>
        </p:nvCxnSpPr>
        <p:spPr bwMode="auto">
          <a:xfrm>
            <a:off x="2590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Rechteck 71"/>
          <p:cNvSpPr/>
          <p:nvPr/>
        </p:nvSpPr>
        <p:spPr bwMode="auto">
          <a:xfrm>
            <a:off x="1143000" y="6019800"/>
            <a:ext cx="533400" cy="152400"/>
          </a:xfrm>
          <a:prstGeom prst="rect">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3" name="Gerader Verbinder 72"/>
          <p:cNvCxnSpPr/>
          <p:nvPr/>
        </p:nvCxnSpPr>
        <p:spPr bwMode="auto">
          <a:xfrm>
            <a:off x="2743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Textfeld 73"/>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Tree>
    <p:extLst>
      <p:ext uri="{BB962C8B-B14F-4D97-AF65-F5344CB8AC3E}">
        <p14:creationId xmlns:p14="http://schemas.microsoft.com/office/powerpoint/2010/main" val="31078336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27</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11430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flipV="1">
            <a:off x="12954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66"/>
          <p:cNvCxnSpPr/>
          <p:nvPr/>
        </p:nvCxnSpPr>
        <p:spPr bwMode="auto">
          <a:xfrm>
            <a:off x="38862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flipV="1">
            <a:off x="40386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r Verbinder 68"/>
          <p:cNvCxnSpPr/>
          <p:nvPr/>
        </p:nvCxnSpPr>
        <p:spPr bwMode="auto">
          <a:xfrm>
            <a:off x="1676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r Verbinder 69"/>
          <p:cNvCxnSpPr/>
          <p:nvPr/>
        </p:nvCxnSpPr>
        <p:spPr bwMode="auto">
          <a:xfrm>
            <a:off x="1828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r Verbinder 70"/>
          <p:cNvCxnSpPr/>
          <p:nvPr/>
        </p:nvCxnSpPr>
        <p:spPr bwMode="auto">
          <a:xfrm>
            <a:off x="1981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r Verbinder 71"/>
          <p:cNvCxnSpPr/>
          <p:nvPr/>
        </p:nvCxnSpPr>
        <p:spPr bwMode="auto">
          <a:xfrm>
            <a:off x="21336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r Verbinder 72"/>
          <p:cNvCxnSpPr/>
          <p:nvPr/>
        </p:nvCxnSpPr>
        <p:spPr bwMode="auto">
          <a:xfrm>
            <a:off x="22860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r Verbinder 73"/>
          <p:cNvCxnSpPr/>
          <p:nvPr/>
        </p:nvCxnSpPr>
        <p:spPr bwMode="auto">
          <a:xfrm>
            <a:off x="2438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r Verbinder 74"/>
          <p:cNvCxnSpPr/>
          <p:nvPr/>
        </p:nvCxnSpPr>
        <p:spPr bwMode="auto">
          <a:xfrm>
            <a:off x="2590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Rechteck 75"/>
          <p:cNvSpPr/>
          <p:nvPr/>
        </p:nvSpPr>
        <p:spPr bwMode="auto">
          <a:xfrm>
            <a:off x="1143000" y="6019800"/>
            <a:ext cx="533400" cy="152400"/>
          </a:xfrm>
          <a:prstGeom prst="rect">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7" name="Gerader Verbinder 76"/>
          <p:cNvCxnSpPr/>
          <p:nvPr/>
        </p:nvCxnSpPr>
        <p:spPr bwMode="auto">
          <a:xfrm>
            <a:off x="2743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 name="Textfeld 77"/>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Tree>
    <p:extLst>
      <p:ext uri="{BB962C8B-B14F-4D97-AF65-F5344CB8AC3E}">
        <p14:creationId xmlns:p14="http://schemas.microsoft.com/office/powerpoint/2010/main" val="1126807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28</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r Verbinder 61"/>
          <p:cNvCxnSpPr/>
          <p:nvPr/>
        </p:nvCxnSpPr>
        <p:spPr bwMode="auto">
          <a:xfrm>
            <a:off x="1676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r Verbinder 65"/>
          <p:cNvCxnSpPr/>
          <p:nvPr/>
        </p:nvCxnSpPr>
        <p:spPr bwMode="auto">
          <a:xfrm>
            <a:off x="1828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r Verbinder 66"/>
          <p:cNvCxnSpPr/>
          <p:nvPr/>
        </p:nvCxnSpPr>
        <p:spPr bwMode="auto">
          <a:xfrm>
            <a:off x="1981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r Verbinder 67"/>
          <p:cNvCxnSpPr/>
          <p:nvPr/>
        </p:nvCxnSpPr>
        <p:spPr bwMode="auto">
          <a:xfrm>
            <a:off x="21336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r Verbinder 68"/>
          <p:cNvCxnSpPr/>
          <p:nvPr/>
        </p:nvCxnSpPr>
        <p:spPr bwMode="auto">
          <a:xfrm>
            <a:off x="22860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r Verbinder 69"/>
          <p:cNvCxnSpPr/>
          <p:nvPr/>
        </p:nvCxnSpPr>
        <p:spPr bwMode="auto">
          <a:xfrm>
            <a:off x="2438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r Verbinder 70"/>
          <p:cNvCxnSpPr/>
          <p:nvPr/>
        </p:nvCxnSpPr>
        <p:spPr bwMode="auto">
          <a:xfrm>
            <a:off x="2590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Rechteck 71"/>
          <p:cNvSpPr/>
          <p:nvPr/>
        </p:nvSpPr>
        <p:spPr bwMode="auto">
          <a:xfrm>
            <a:off x="1143000" y="6019800"/>
            <a:ext cx="685800" cy="152400"/>
          </a:xfrm>
          <a:prstGeom prst="rect">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3" name="Gerader Verbinder 72"/>
          <p:cNvCxnSpPr/>
          <p:nvPr/>
        </p:nvCxnSpPr>
        <p:spPr bwMode="auto">
          <a:xfrm>
            <a:off x="2743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Textfeld 73"/>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Tree>
    <p:extLst>
      <p:ext uri="{BB962C8B-B14F-4D97-AF65-F5344CB8AC3E}">
        <p14:creationId xmlns:p14="http://schemas.microsoft.com/office/powerpoint/2010/main" val="32306697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29</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mit Pfeil 7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mit Pfeil 71"/>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r Verbinder 61"/>
          <p:cNvCxnSpPr/>
          <p:nvPr/>
        </p:nvCxnSpPr>
        <p:spPr bwMode="auto">
          <a:xfrm>
            <a:off x="1676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r Verbinder 65"/>
          <p:cNvCxnSpPr/>
          <p:nvPr/>
        </p:nvCxnSpPr>
        <p:spPr bwMode="auto">
          <a:xfrm>
            <a:off x="1828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r Verbinder 66"/>
          <p:cNvCxnSpPr/>
          <p:nvPr/>
        </p:nvCxnSpPr>
        <p:spPr bwMode="auto">
          <a:xfrm>
            <a:off x="1981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r Verbinder 67"/>
          <p:cNvCxnSpPr/>
          <p:nvPr/>
        </p:nvCxnSpPr>
        <p:spPr bwMode="auto">
          <a:xfrm>
            <a:off x="21336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r Verbinder 68"/>
          <p:cNvCxnSpPr/>
          <p:nvPr/>
        </p:nvCxnSpPr>
        <p:spPr bwMode="auto">
          <a:xfrm>
            <a:off x="22860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r Verbinder 69"/>
          <p:cNvCxnSpPr/>
          <p:nvPr/>
        </p:nvCxnSpPr>
        <p:spPr bwMode="auto">
          <a:xfrm>
            <a:off x="2438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r Verbinder 72"/>
          <p:cNvCxnSpPr/>
          <p:nvPr/>
        </p:nvCxnSpPr>
        <p:spPr bwMode="auto">
          <a:xfrm>
            <a:off x="2590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hteck 73"/>
          <p:cNvSpPr/>
          <p:nvPr/>
        </p:nvSpPr>
        <p:spPr bwMode="auto">
          <a:xfrm>
            <a:off x="1143000" y="6019800"/>
            <a:ext cx="838200" cy="152400"/>
          </a:xfrm>
          <a:prstGeom prst="rect">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5" name="Gerader Verbinder 74"/>
          <p:cNvCxnSpPr/>
          <p:nvPr/>
        </p:nvCxnSpPr>
        <p:spPr bwMode="auto">
          <a:xfrm>
            <a:off x="2743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Textfeld 75"/>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Tree>
    <p:extLst>
      <p:ext uri="{BB962C8B-B14F-4D97-AF65-F5344CB8AC3E}">
        <p14:creationId xmlns:p14="http://schemas.microsoft.com/office/powerpoint/2010/main" val="40252330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Hold</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smtClean="0"/>
              <a:t>Hold Fall: wir betrachten gleiche Taktflanke für FF1 und FF2 </a:t>
            </a:r>
          </a:p>
          <a:p>
            <a:r>
              <a:rPr lang="de-DE" dirty="0" smtClean="0"/>
              <a:t>Hold-Regel: Die </a:t>
            </a:r>
            <a:r>
              <a:rPr lang="de-DE" dirty="0"/>
              <a:t>Änderung am D2 darf nicht passieren bevor das </a:t>
            </a:r>
            <a:r>
              <a:rPr lang="de-DE" dirty="0" err="1"/>
              <a:t>Latch</a:t>
            </a:r>
            <a:r>
              <a:rPr lang="de-DE" dirty="0"/>
              <a:t> 1/Flipflop 2 in Speichermodus kommt.</a:t>
            </a:r>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Textfeld 4"/>
          <p:cNvSpPr txBox="1"/>
          <p:nvPr/>
        </p:nvSpPr>
        <p:spPr>
          <a:xfrm>
            <a:off x="3810000" y="2667000"/>
            <a:ext cx="380232" cy="276999"/>
          </a:xfrm>
          <a:prstGeom prst="rect">
            <a:avLst/>
          </a:prstGeom>
          <a:noFill/>
        </p:spPr>
        <p:txBody>
          <a:bodyPr wrap="none" rtlCol="0">
            <a:spAutoFit/>
          </a:bodyPr>
          <a:lstStyle/>
          <a:p>
            <a:r>
              <a:rPr lang="de-DE" b="1" dirty="0" smtClean="0"/>
              <a:t>D2</a:t>
            </a:r>
            <a:endParaRPr lang="de-DE" b="1" dirty="0"/>
          </a:p>
        </p:txBody>
      </p:sp>
      <p:sp>
        <p:nvSpPr>
          <p:cNvPr id="69" name="Textfeld 68"/>
          <p:cNvSpPr txBox="1"/>
          <p:nvPr/>
        </p:nvSpPr>
        <p:spPr>
          <a:xfrm>
            <a:off x="2509791" y="2667000"/>
            <a:ext cx="389850" cy="276999"/>
          </a:xfrm>
          <a:prstGeom prst="rect">
            <a:avLst/>
          </a:prstGeom>
          <a:noFill/>
        </p:spPr>
        <p:txBody>
          <a:bodyPr wrap="none" rtlCol="0">
            <a:spAutoFit/>
          </a:bodyPr>
          <a:lstStyle/>
          <a:p>
            <a:r>
              <a:rPr lang="de-DE" dirty="0" smtClean="0"/>
              <a:t>Q1</a:t>
            </a:r>
            <a:endParaRPr lang="de-DE" dirty="0"/>
          </a:p>
        </p:txBody>
      </p:sp>
      <p:sp>
        <p:nvSpPr>
          <p:cNvPr id="70" name="Textfeld 69"/>
          <p:cNvSpPr txBox="1"/>
          <p:nvPr/>
        </p:nvSpPr>
        <p:spPr>
          <a:xfrm>
            <a:off x="1641935" y="2286000"/>
            <a:ext cx="458780" cy="276999"/>
          </a:xfrm>
          <a:prstGeom prst="rect">
            <a:avLst/>
          </a:prstGeom>
          <a:noFill/>
        </p:spPr>
        <p:txBody>
          <a:bodyPr wrap="none" rtlCol="0">
            <a:spAutoFit/>
          </a:bodyPr>
          <a:lstStyle/>
          <a:p>
            <a:r>
              <a:rPr lang="de-DE" dirty="0" smtClean="0"/>
              <a:t>FF1</a:t>
            </a:r>
            <a:endParaRPr lang="de-DE" dirty="0"/>
          </a:p>
        </p:txBody>
      </p:sp>
      <p:sp>
        <p:nvSpPr>
          <p:cNvPr id="71" name="Textfeld 70"/>
          <p:cNvSpPr txBox="1"/>
          <p:nvPr/>
        </p:nvSpPr>
        <p:spPr>
          <a:xfrm>
            <a:off x="4267200" y="2286000"/>
            <a:ext cx="458780" cy="276999"/>
          </a:xfrm>
          <a:prstGeom prst="rect">
            <a:avLst/>
          </a:prstGeom>
          <a:noFill/>
        </p:spPr>
        <p:txBody>
          <a:bodyPr wrap="none" rtlCol="0">
            <a:spAutoFit/>
          </a:bodyPr>
          <a:lstStyle/>
          <a:p>
            <a:r>
              <a:rPr lang="de-DE" dirty="0" smtClean="0"/>
              <a:t>FF2</a:t>
            </a:r>
            <a:endParaRPr lang="de-DE" dirty="0"/>
          </a:p>
        </p:txBody>
      </p:sp>
      <p:sp>
        <p:nvSpPr>
          <p:cNvPr id="72" name="Textfeld 71"/>
          <p:cNvSpPr txBox="1"/>
          <p:nvPr/>
        </p:nvSpPr>
        <p:spPr>
          <a:xfrm>
            <a:off x="4319298" y="3276600"/>
            <a:ext cx="354584" cy="276999"/>
          </a:xfrm>
          <a:prstGeom prst="rect">
            <a:avLst/>
          </a:prstGeom>
          <a:noFill/>
        </p:spPr>
        <p:txBody>
          <a:bodyPr wrap="none" rtlCol="0">
            <a:spAutoFit/>
          </a:bodyPr>
          <a:lstStyle/>
          <a:p>
            <a:r>
              <a:rPr lang="de-DE" dirty="0" smtClean="0"/>
              <a:t>L1</a:t>
            </a:r>
            <a:endParaRPr lang="de-DE" dirty="0"/>
          </a:p>
        </p:txBody>
      </p:sp>
      <p:sp>
        <p:nvSpPr>
          <p:cNvPr id="73" name="Textfeld 72"/>
          <p:cNvSpPr txBox="1"/>
          <p:nvPr/>
        </p:nvSpPr>
        <p:spPr>
          <a:xfrm>
            <a:off x="4800600" y="3276600"/>
            <a:ext cx="354584" cy="276999"/>
          </a:xfrm>
          <a:prstGeom prst="rect">
            <a:avLst/>
          </a:prstGeom>
          <a:noFill/>
        </p:spPr>
        <p:txBody>
          <a:bodyPr wrap="none" rtlCol="0">
            <a:spAutoFit/>
          </a:bodyPr>
          <a:lstStyle/>
          <a:p>
            <a:r>
              <a:rPr lang="de-DE" dirty="0" smtClean="0"/>
              <a:t>L2</a:t>
            </a:r>
            <a:endParaRPr lang="de-DE" dirty="0"/>
          </a:p>
        </p:txBody>
      </p:sp>
      <p:sp>
        <p:nvSpPr>
          <p:cNvPr id="61" name="Abgerundetes Rechteck 60"/>
          <p:cNvSpPr/>
          <p:nvPr/>
        </p:nvSpPr>
        <p:spPr bwMode="auto">
          <a:xfrm>
            <a:off x="4267200" y="2743200"/>
            <a:ext cx="533400" cy="762000"/>
          </a:xfrm>
          <a:prstGeom prst="roundRect">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5" name="Rechteck 64"/>
          <p:cNvSpPr/>
          <p:nvPr/>
        </p:nvSpPr>
        <p:spPr bwMode="auto">
          <a:xfrm>
            <a:off x="71628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6" name="Gerade Verbindung 18"/>
          <p:cNvCxnSpPr/>
          <p:nvPr/>
        </p:nvCxnSpPr>
        <p:spPr bwMode="auto">
          <a:xfrm>
            <a:off x="71628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19"/>
          <p:cNvCxnSpPr/>
          <p:nvPr/>
        </p:nvCxnSpPr>
        <p:spPr bwMode="auto">
          <a:xfrm flipH="1">
            <a:off x="71628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20"/>
          <p:cNvCxnSpPr/>
          <p:nvPr/>
        </p:nvCxnSpPr>
        <p:spPr bwMode="auto">
          <a:xfrm flipH="1">
            <a:off x="67056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mit Pfeil 73"/>
          <p:cNvCxnSpPr/>
          <p:nvPr/>
        </p:nvCxnSpPr>
        <p:spPr bwMode="auto">
          <a:xfrm>
            <a:off x="7924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33"/>
          <p:cNvCxnSpPr/>
          <p:nvPr/>
        </p:nvCxnSpPr>
        <p:spPr bwMode="auto">
          <a:xfrm>
            <a:off x="71628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35"/>
          <p:cNvCxnSpPr/>
          <p:nvPr/>
        </p:nvCxnSpPr>
        <p:spPr bwMode="auto">
          <a:xfrm>
            <a:off x="74676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36"/>
          <p:cNvCxnSpPr/>
          <p:nvPr/>
        </p:nvCxnSpPr>
        <p:spPr bwMode="auto">
          <a:xfrm flipV="1">
            <a:off x="76962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37"/>
          <p:cNvCxnSpPr/>
          <p:nvPr/>
        </p:nvCxnSpPr>
        <p:spPr bwMode="auto">
          <a:xfrm>
            <a:off x="78486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uppieren 78"/>
          <p:cNvGrpSpPr/>
          <p:nvPr/>
        </p:nvGrpSpPr>
        <p:grpSpPr>
          <a:xfrm>
            <a:off x="7467600" y="2971800"/>
            <a:ext cx="174171" cy="304800"/>
            <a:chOff x="6172200" y="3657600"/>
            <a:chExt cx="304800" cy="533400"/>
          </a:xfrm>
        </p:grpSpPr>
        <p:cxnSp>
          <p:nvCxnSpPr>
            <p:cNvPr id="80"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84" name="Gruppieren 83"/>
          <p:cNvGrpSpPr/>
          <p:nvPr/>
        </p:nvGrpSpPr>
        <p:grpSpPr>
          <a:xfrm>
            <a:off x="7848600" y="2971800"/>
            <a:ext cx="174171" cy="304800"/>
            <a:chOff x="6172200" y="3657600"/>
            <a:chExt cx="304800" cy="533400"/>
          </a:xfrm>
        </p:grpSpPr>
        <p:cxnSp>
          <p:nvCxnSpPr>
            <p:cNvPr id="85"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90" name="Textfeld 89"/>
          <p:cNvSpPr txBox="1"/>
          <p:nvPr/>
        </p:nvSpPr>
        <p:spPr>
          <a:xfrm>
            <a:off x="7162800" y="2286000"/>
            <a:ext cx="458780" cy="276999"/>
          </a:xfrm>
          <a:prstGeom prst="rect">
            <a:avLst/>
          </a:prstGeom>
          <a:noFill/>
        </p:spPr>
        <p:txBody>
          <a:bodyPr wrap="none" rtlCol="0">
            <a:spAutoFit/>
          </a:bodyPr>
          <a:lstStyle/>
          <a:p>
            <a:r>
              <a:rPr lang="de-DE" dirty="0" smtClean="0"/>
              <a:t>FF2</a:t>
            </a:r>
            <a:endParaRPr lang="de-DE" dirty="0"/>
          </a:p>
        </p:txBody>
      </p:sp>
      <p:sp>
        <p:nvSpPr>
          <p:cNvPr id="91" name="Textfeld 90"/>
          <p:cNvSpPr txBox="1"/>
          <p:nvPr/>
        </p:nvSpPr>
        <p:spPr>
          <a:xfrm>
            <a:off x="7214898" y="3276600"/>
            <a:ext cx="354584" cy="276999"/>
          </a:xfrm>
          <a:prstGeom prst="rect">
            <a:avLst/>
          </a:prstGeom>
          <a:noFill/>
        </p:spPr>
        <p:txBody>
          <a:bodyPr wrap="none" rtlCol="0">
            <a:spAutoFit/>
          </a:bodyPr>
          <a:lstStyle/>
          <a:p>
            <a:r>
              <a:rPr lang="de-DE" dirty="0" smtClean="0"/>
              <a:t>L1</a:t>
            </a:r>
            <a:endParaRPr lang="de-DE" dirty="0"/>
          </a:p>
        </p:txBody>
      </p:sp>
      <p:sp>
        <p:nvSpPr>
          <p:cNvPr id="92" name="Textfeld 91"/>
          <p:cNvSpPr txBox="1"/>
          <p:nvPr/>
        </p:nvSpPr>
        <p:spPr>
          <a:xfrm>
            <a:off x="7696200" y="3276600"/>
            <a:ext cx="354584" cy="276999"/>
          </a:xfrm>
          <a:prstGeom prst="rect">
            <a:avLst/>
          </a:prstGeom>
          <a:noFill/>
        </p:spPr>
        <p:txBody>
          <a:bodyPr wrap="none" rtlCol="0">
            <a:spAutoFit/>
          </a:bodyPr>
          <a:lstStyle/>
          <a:p>
            <a:r>
              <a:rPr lang="de-DE" dirty="0" smtClean="0"/>
              <a:t>L2</a:t>
            </a:r>
            <a:endParaRPr lang="de-DE" dirty="0"/>
          </a:p>
        </p:txBody>
      </p:sp>
      <p:sp>
        <p:nvSpPr>
          <p:cNvPr id="93" name="Abgerundetes Rechteck 92"/>
          <p:cNvSpPr/>
          <p:nvPr/>
        </p:nvSpPr>
        <p:spPr bwMode="auto">
          <a:xfrm>
            <a:off x="7162800" y="2743200"/>
            <a:ext cx="533400" cy="762000"/>
          </a:xfrm>
          <a:prstGeom prst="roundRect">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94" name="Gerade Verbindung 36"/>
          <p:cNvCxnSpPr/>
          <p:nvPr/>
        </p:nvCxnSpPr>
        <p:spPr bwMode="auto">
          <a:xfrm flipV="1">
            <a:off x="73152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Textfeld 6"/>
          <p:cNvSpPr txBox="1"/>
          <p:nvPr/>
        </p:nvSpPr>
        <p:spPr>
          <a:xfrm>
            <a:off x="6877409" y="3886200"/>
            <a:ext cx="1744388" cy="276999"/>
          </a:xfrm>
          <a:prstGeom prst="rect">
            <a:avLst/>
          </a:prstGeom>
          <a:noFill/>
        </p:spPr>
        <p:txBody>
          <a:bodyPr wrap="none" rtlCol="0">
            <a:spAutoFit/>
          </a:bodyPr>
          <a:lstStyle/>
          <a:p>
            <a:r>
              <a:rPr lang="de-DE" dirty="0" smtClean="0"/>
              <a:t>L1 im Speicherzustand</a:t>
            </a:r>
            <a:endParaRPr lang="de-DE" dirty="0"/>
          </a:p>
        </p:txBody>
      </p:sp>
    </p:spTree>
    <p:extLst>
      <p:ext uri="{BB962C8B-B14F-4D97-AF65-F5344CB8AC3E}">
        <p14:creationId xmlns:p14="http://schemas.microsoft.com/office/powerpoint/2010/main" val="19165282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30</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mit Pfeil 6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mit Pfeil 6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1676400" y="4343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mit Pfeil 61"/>
          <p:cNvCxnSpPr/>
          <p:nvPr/>
        </p:nvCxnSpPr>
        <p:spPr bwMode="auto">
          <a:xfrm>
            <a:off x="31242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r Verbinder 65"/>
          <p:cNvCxnSpPr/>
          <p:nvPr/>
        </p:nvCxnSpPr>
        <p:spPr bwMode="auto">
          <a:xfrm>
            <a:off x="1676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r Verbinder 70"/>
          <p:cNvCxnSpPr/>
          <p:nvPr/>
        </p:nvCxnSpPr>
        <p:spPr bwMode="auto">
          <a:xfrm>
            <a:off x="1828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r Verbinder 72"/>
          <p:cNvCxnSpPr/>
          <p:nvPr/>
        </p:nvCxnSpPr>
        <p:spPr bwMode="auto">
          <a:xfrm>
            <a:off x="1981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r Verbinder 73"/>
          <p:cNvCxnSpPr/>
          <p:nvPr/>
        </p:nvCxnSpPr>
        <p:spPr bwMode="auto">
          <a:xfrm>
            <a:off x="21336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r Verbinder 74"/>
          <p:cNvCxnSpPr/>
          <p:nvPr/>
        </p:nvCxnSpPr>
        <p:spPr bwMode="auto">
          <a:xfrm>
            <a:off x="22860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r Verbinder 75"/>
          <p:cNvCxnSpPr/>
          <p:nvPr/>
        </p:nvCxnSpPr>
        <p:spPr bwMode="auto">
          <a:xfrm>
            <a:off x="2438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r Verbinder 76"/>
          <p:cNvCxnSpPr/>
          <p:nvPr/>
        </p:nvCxnSpPr>
        <p:spPr bwMode="auto">
          <a:xfrm>
            <a:off x="2590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 name="Rechteck 77"/>
          <p:cNvSpPr/>
          <p:nvPr/>
        </p:nvSpPr>
        <p:spPr bwMode="auto">
          <a:xfrm>
            <a:off x="1143000" y="6019800"/>
            <a:ext cx="990600" cy="152400"/>
          </a:xfrm>
          <a:prstGeom prst="rect">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9" name="Gerader Verbinder 78"/>
          <p:cNvCxnSpPr/>
          <p:nvPr/>
        </p:nvCxnSpPr>
        <p:spPr bwMode="auto">
          <a:xfrm>
            <a:off x="2743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 name="Textfeld 79"/>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Tree>
    <p:extLst>
      <p:ext uri="{BB962C8B-B14F-4D97-AF65-F5344CB8AC3E}">
        <p14:creationId xmlns:p14="http://schemas.microsoft.com/office/powerpoint/2010/main" val="2687522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31</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flipV="1">
            <a:off x="25908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a:off x="38862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mit Pfeil 73"/>
          <p:cNvCxnSpPr/>
          <p:nvPr/>
        </p:nvCxnSpPr>
        <p:spPr bwMode="auto">
          <a:xfrm flipV="1">
            <a:off x="40386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mit Pfeil 77"/>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mit Pfeil 78"/>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mit Pfeil 79"/>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a:off x="21336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Gerade Verbindung 82"/>
          <p:cNvCxnSpPr/>
          <p:nvPr/>
        </p:nvCxnSpPr>
        <p:spPr bwMode="auto">
          <a:xfrm>
            <a:off x="1676400" y="43434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2133600" y="46482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a:off x="31242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mit Pfeil 66"/>
          <p:cNvCxnSpPr/>
          <p:nvPr/>
        </p:nvCxnSpPr>
        <p:spPr bwMode="auto">
          <a:xfrm>
            <a:off x="32766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r Verbinder 61"/>
          <p:cNvCxnSpPr/>
          <p:nvPr/>
        </p:nvCxnSpPr>
        <p:spPr bwMode="auto">
          <a:xfrm>
            <a:off x="1676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r Verbinder 67"/>
          <p:cNvCxnSpPr/>
          <p:nvPr/>
        </p:nvCxnSpPr>
        <p:spPr bwMode="auto">
          <a:xfrm>
            <a:off x="1828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r Verbinder 68"/>
          <p:cNvCxnSpPr/>
          <p:nvPr/>
        </p:nvCxnSpPr>
        <p:spPr bwMode="auto">
          <a:xfrm>
            <a:off x="1981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r Verbinder 69"/>
          <p:cNvCxnSpPr/>
          <p:nvPr/>
        </p:nvCxnSpPr>
        <p:spPr bwMode="auto">
          <a:xfrm>
            <a:off x="21336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r Verbinder 70"/>
          <p:cNvCxnSpPr/>
          <p:nvPr/>
        </p:nvCxnSpPr>
        <p:spPr bwMode="auto">
          <a:xfrm>
            <a:off x="22860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r Verbinder 83"/>
          <p:cNvCxnSpPr/>
          <p:nvPr/>
        </p:nvCxnSpPr>
        <p:spPr bwMode="auto">
          <a:xfrm>
            <a:off x="2438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r Verbinder 85"/>
          <p:cNvCxnSpPr/>
          <p:nvPr/>
        </p:nvCxnSpPr>
        <p:spPr bwMode="auto">
          <a:xfrm>
            <a:off x="2590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7" name="Rechteck 86"/>
          <p:cNvSpPr/>
          <p:nvPr/>
        </p:nvSpPr>
        <p:spPr bwMode="auto">
          <a:xfrm>
            <a:off x="1143000" y="6019800"/>
            <a:ext cx="1447800" cy="152400"/>
          </a:xfrm>
          <a:prstGeom prst="rect">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88" name="Gerader Verbinder 87"/>
          <p:cNvCxnSpPr/>
          <p:nvPr/>
        </p:nvCxnSpPr>
        <p:spPr bwMode="auto">
          <a:xfrm>
            <a:off x="2743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Textfeld 88"/>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Tree>
    <p:extLst>
      <p:ext uri="{BB962C8B-B14F-4D97-AF65-F5344CB8AC3E}">
        <p14:creationId xmlns:p14="http://schemas.microsoft.com/office/powerpoint/2010/main" val="33312752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32</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Rechteck 61"/>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6" name="Gerade Verbindung 65"/>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mit Pfeil 76"/>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77"/>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78"/>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2" name="Gruppieren 81"/>
          <p:cNvGrpSpPr/>
          <p:nvPr/>
        </p:nvGrpSpPr>
        <p:grpSpPr>
          <a:xfrm>
            <a:off x="4572000" y="2971800"/>
            <a:ext cx="174171" cy="304800"/>
            <a:chOff x="6172200" y="3657600"/>
            <a:chExt cx="304800" cy="533400"/>
          </a:xfrm>
        </p:grpSpPr>
        <p:cxnSp>
          <p:nvCxnSpPr>
            <p:cNvPr id="83" name="Gerade Verbindung 82"/>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84"/>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85"/>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87" name="Gruppieren 86"/>
          <p:cNvGrpSpPr/>
          <p:nvPr/>
        </p:nvGrpSpPr>
        <p:grpSpPr>
          <a:xfrm>
            <a:off x="4953000" y="2971800"/>
            <a:ext cx="174171" cy="304800"/>
            <a:chOff x="6172200" y="3657600"/>
            <a:chExt cx="304800" cy="533400"/>
          </a:xfrm>
        </p:grpSpPr>
        <p:cxnSp>
          <p:nvCxnSpPr>
            <p:cNvPr id="88" name="Gerade Verbindung 87"/>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Gerade Verbindung 88"/>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Gerade Verbindung 89"/>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92" name="Gerade Verbindung 91"/>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92"/>
          <p:cNvCxnSpPr/>
          <p:nvPr/>
        </p:nvCxnSpPr>
        <p:spPr bwMode="auto">
          <a:xfrm flipV="1">
            <a:off x="25908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Gerade Verbindung 94"/>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Gerade Verbindung 95"/>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Gerade Verbindung mit Pfeil 9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 Verbindung mit Pfeil 9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mit Pfeil 9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Gerade Verbindung 99"/>
          <p:cNvCxnSpPr/>
          <p:nvPr/>
        </p:nvCxnSpPr>
        <p:spPr bwMode="auto">
          <a:xfrm>
            <a:off x="21336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Gerade Verbindung 100"/>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101"/>
          <p:cNvCxnSpPr/>
          <p:nvPr/>
        </p:nvCxnSpPr>
        <p:spPr bwMode="auto">
          <a:xfrm>
            <a:off x="1676400" y="43434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mit Pfeil 103"/>
          <p:cNvCxnSpPr/>
          <p:nvPr/>
        </p:nvCxnSpPr>
        <p:spPr bwMode="auto">
          <a:xfrm>
            <a:off x="2133600" y="46482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Gerade Verbindung mit Pfeil 104"/>
          <p:cNvCxnSpPr/>
          <p:nvPr/>
        </p:nvCxnSpPr>
        <p:spPr bwMode="auto">
          <a:xfrm>
            <a:off x="2590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Gerade Verbindung 109"/>
          <p:cNvCxnSpPr/>
          <p:nvPr/>
        </p:nvCxnSpPr>
        <p:spPr bwMode="auto">
          <a:xfrm flipV="1">
            <a:off x="2743200" y="4572000"/>
            <a:ext cx="0" cy="990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1" name="Textfeld 110"/>
          <p:cNvSpPr txBox="1"/>
          <p:nvPr/>
        </p:nvSpPr>
        <p:spPr>
          <a:xfrm>
            <a:off x="2351838" y="5410200"/>
            <a:ext cx="1260281" cy="276999"/>
          </a:xfrm>
          <a:prstGeom prst="rect">
            <a:avLst/>
          </a:prstGeom>
          <a:noFill/>
        </p:spPr>
        <p:txBody>
          <a:bodyPr wrap="none" rtlCol="0">
            <a:spAutoFit/>
          </a:bodyPr>
          <a:lstStyle/>
          <a:p>
            <a:r>
              <a:rPr lang="de-DE" dirty="0" smtClean="0"/>
              <a:t>Setup Zeitpunkt</a:t>
            </a:r>
            <a:endParaRPr lang="de-DE" dirty="0"/>
          </a:p>
        </p:txBody>
      </p:sp>
      <p:sp>
        <p:nvSpPr>
          <p:cNvPr id="112" name="Textfeld 111"/>
          <p:cNvSpPr txBox="1"/>
          <p:nvPr/>
        </p:nvSpPr>
        <p:spPr>
          <a:xfrm>
            <a:off x="2514600" y="3962400"/>
            <a:ext cx="885179" cy="276999"/>
          </a:xfrm>
          <a:prstGeom prst="rect">
            <a:avLst/>
          </a:prstGeom>
          <a:noFill/>
        </p:spPr>
        <p:txBody>
          <a:bodyPr wrap="none" rtlCol="0">
            <a:spAutoFit/>
          </a:bodyPr>
          <a:lstStyle/>
          <a:p>
            <a:r>
              <a:rPr lang="de-DE" dirty="0" smtClean="0"/>
              <a:t>Setup Zeit</a:t>
            </a:r>
            <a:endParaRPr lang="de-DE" dirty="0"/>
          </a:p>
        </p:txBody>
      </p:sp>
      <p:cxnSp>
        <p:nvCxnSpPr>
          <p:cNvPr id="11" name="Gerade Verbindung mit Pfeil 10"/>
          <p:cNvCxnSpPr/>
          <p:nvPr/>
        </p:nvCxnSpPr>
        <p:spPr bwMode="auto">
          <a:xfrm>
            <a:off x="2667000" y="4191000"/>
            <a:ext cx="0" cy="381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 name="Textfeld 69"/>
          <p:cNvSpPr txBox="1"/>
          <p:nvPr/>
        </p:nvSpPr>
        <p:spPr>
          <a:xfrm>
            <a:off x="4191000" y="26670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sp>
        <p:nvSpPr>
          <p:cNvPr id="71" name="Ovale Legende 70"/>
          <p:cNvSpPr/>
          <p:nvPr/>
        </p:nvSpPr>
        <p:spPr bwMode="auto">
          <a:xfrm>
            <a:off x="4267200" y="2133600"/>
            <a:ext cx="1905000" cy="381000"/>
          </a:xfrm>
          <a:prstGeom prst="wedgeEllipseCallout">
            <a:avLst>
              <a:gd name="adj1" fmla="val -39843"/>
              <a:gd name="adj2" fmla="val 91015"/>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Das Signal ist noch nicht da</a:t>
            </a:r>
          </a:p>
        </p:txBody>
      </p:sp>
      <p:cxnSp>
        <p:nvCxnSpPr>
          <p:cNvPr id="72" name="Gerade Verbindung mit Pfeil 71"/>
          <p:cNvCxnSpPr/>
          <p:nvPr/>
        </p:nvCxnSpPr>
        <p:spPr bwMode="auto">
          <a:xfrm>
            <a:off x="31242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mit Pfeil 72"/>
          <p:cNvCxnSpPr/>
          <p:nvPr/>
        </p:nvCxnSpPr>
        <p:spPr bwMode="auto">
          <a:xfrm>
            <a:off x="32766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mit Pfeil 73"/>
          <p:cNvCxnSpPr/>
          <p:nvPr/>
        </p:nvCxnSpPr>
        <p:spPr bwMode="auto">
          <a:xfrm>
            <a:off x="34290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r Verbinder 67"/>
          <p:cNvCxnSpPr/>
          <p:nvPr/>
        </p:nvCxnSpPr>
        <p:spPr bwMode="auto">
          <a:xfrm>
            <a:off x="1676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r Verbinder 68"/>
          <p:cNvCxnSpPr/>
          <p:nvPr/>
        </p:nvCxnSpPr>
        <p:spPr bwMode="auto">
          <a:xfrm>
            <a:off x="1828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Gerader Verbinder 102"/>
          <p:cNvCxnSpPr/>
          <p:nvPr/>
        </p:nvCxnSpPr>
        <p:spPr bwMode="auto">
          <a:xfrm>
            <a:off x="1981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Gerader Verbinder 105"/>
          <p:cNvCxnSpPr/>
          <p:nvPr/>
        </p:nvCxnSpPr>
        <p:spPr bwMode="auto">
          <a:xfrm>
            <a:off x="21336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Gerader Verbinder 106"/>
          <p:cNvCxnSpPr/>
          <p:nvPr/>
        </p:nvCxnSpPr>
        <p:spPr bwMode="auto">
          <a:xfrm>
            <a:off x="22860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 name="Gerader Verbinder 107"/>
          <p:cNvCxnSpPr/>
          <p:nvPr/>
        </p:nvCxnSpPr>
        <p:spPr bwMode="auto">
          <a:xfrm>
            <a:off x="2438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Gerader Verbinder 108"/>
          <p:cNvCxnSpPr/>
          <p:nvPr/>
        </p:nvCxnSpPr>
        <p:spPr bwMode="auto">
          <a:xfrm>
            <a:off x="2590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3" name="Rechteck 112"/>
          <p:cNvSpPr/>
          <p:nvPr/>
        </p:nvSpPr>
        <p:spPr bwMode="auto">
          <a:xfrm>
            <a:off x="1143000" y="6019800"/>
            <a:ext cx="1600200" cy="152400"/>
          </a:xfrm>
          <a:prstGeom prst="rect">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14" name="Gerader Verbinder 113"/>
          <p:cNvCxnSpPr/>
          <p:nvPr/>
        </p:nvCxnSpPr>
        <p:spPr bwMode="auto">
          <a:xfrm>
            <a:off x="2743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Gerader Verbinder 114"/>
          <p:cNvCxnSpPr/>
          <p:nvPr/>
        </p:nvCxnSpPr>
        <p:spPr bwMode="auto">
          <a:xfrm>
            <a:off x="2743200" y="5791200"/>
            <a:ext cx="0" cy="38100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7" name="Textfeld 116"/>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Tree>
    <p:extLst>
      <p:ext uri="{BB962C8B-B14F-4D97-AF65-F5344CB8AC3E}">
        <p14:creationId xmlns:p14="http://schemas.microsoft.com/office/powerpoint/2010/main" val="3599167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r>
              <a:rPr lang="de-DE" dirty="0" smtClean="0"/>
              <a:t>Verletzung</a:t>
            </a:r>
          </a:p>
          <a:p>
            <a:r>
              <a:rPr lang="de-DE" dirty="0"/>
              <a:t>Setupzeit Verletzung passiert wenn sich Niveau am Eingang D2 zu langsam ändert. Das passiert am meistens wenn die Taktfrequenz zu hoch ist oder die kombinatorische Logik zu langsam.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33</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Rechteck 61"/>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6" name="Gerade Verbindung 65"/>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mit Pfeil 76"/>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77"/>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78"/>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2" name="Gruppieren 81"/>
          <p:cNvGrpSpPr/>
          <p:nvPr/>
        </p:nvGrpSpPr>
        <p:grpSpPr>
          <a:xfrm>
            <a:off x="4572000" y="2971800"/>
            <a:ext cx="174171" cy="304800"/>
            <a:chOff x="6172200" y="3657600"/>
            <a:chExt cx="304800" cy="533400"/>
          </a:xfrm>
        </p:grpSpPr>
        <p:cxnSp>
          <p:nvCxnSpPr>
            <p:cNvPr id="83" name="Gerade Verbindung 82"/>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84"/>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85"/>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87" name="Gruppieren 86"/>
          <p:cNvGrpSpPr/>
          <p:nvPr/>
        </p:nvGrpSpPr>
        <p:grpSpPr>
          <a:xfrm>
            <a:off x="4953000" y="2971800"/>
            <a:ext cx="174171" cy="304800"/>
            <a:chOff x="6172200" y="3657600"/>
            <a:chExt cx="304800" cy="533400"/>
          </a:xfrm>
        </p:grpSpPr>
        <p:cxnSp>
          <p:nvCxnSpPr>
            <p:cNvPr id="88" name="Gerade Verbindung 87"/>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Gerade Verbindung 88"/>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Gerade Verbindung 89"/>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92" name="Gerade Verbindung 91"/>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92"/>
          <p:cNvCxnSpPr/>
          <p:nvPr/>
        </p:nvCxnSpPr>
        <p:spPr bwMode="auto">
          <a:xfrm flipV="1">
            <a:off x="25908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Gerade Verbindung 94"/>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Gerade Verbindung 95"/>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Gerade Verbindung mit Pfeil 9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 Verbindung mit Pfeil 9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mit Pfeil 9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Gerade Verbindung 99"/>
          <p:cNvCxnSpPr/>
          <p:nvPr/>
        </p:nvCxnSpPr>
        <p:spPr bwMode="auto">
          <a:xfrm>
            <a:off x="21336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Gerade Verbindung 100"/>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101"/>
          <p:cNvCxnSpPr/>
          <p:nvPr/>
        </p:nvCxnSpPr>
        <p:spPr bwMode="auto">
          <a:xfrm>
            <a:off x="1676400" y="43434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mit Pfeil 103"/>
          <p:cNvCxnSpPr/>
          <p:nvPr/>
        </p:nvCxnSpPr>
        <p:spPr bwMode="auto">
          <a:xfrm>
            <a:off x="2133600" y="46482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Gerade Verbindung mit Pfeil 104"/>
          <p:cNvCxnSpPr/>
          <p:nvPr/>
        </p:nvCxnSpPr>
        <p:spPr bwMode="auto">
          <a:xfrm>
            <a:off x="2590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Gerade Verbindung 109"/>
          <p:cNvCxnSpPr/>
          <p:nvPr/>
        </p:nvCxnSpPr>
        <p:spPr bwMode="auto">
          <a:xfrm flipV="1">
            <a:off x="2743200" y="4572000"/>
            <a:ext cx="0" cy="990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1" name="Textfeld 110"/>
          <p:cNvSpPr txBox="1"/>
          <p:nvPr/>
        </p:nvSpPr>
        <p:spPr>
          <a:xfrm>
            <a:off x="2351838" y="5410200"/>
            <a:ext cx="1260281" cy="276999"/>
          </a:xfrm>
          <a:prstGeom prst="rect">
            <a:avLst/>
          </a:prstGeom>
          <a:noFill/>
        </p:spPr>
        <p:txBody>
          <a:bodyPr wrap="none" rtlCol="0">
            <a:spAutoFit/>
          </a:bodyPr>
          <a:lstStyle/>
          <a:p>
            <a:r>
              <a:rPr lang="de-DE" dirty="0" smtClean="0"/>
              <a:t>Setup Zeitpunkt</a:t>
            </a:r>
            <a:endParaRPr lang="de-DE" dirty="0"/>
          </a:p>
        </p:txBody>
      </p:sp>
      <p:sp>
        <p:nvSpPr>
          <p:cNvPr id="112" name="Textfeld 111"/>
          <p:cNvSpPr txBox="1"/>
          <p:nvPr/>
        </p:nvSpPr>
        <p:spPr>
          <a:xfrm>
            <a:off x="2514600" y="3962400"/>
            <a:ext cx="885179" cy="276999"/>
          </a:xfrm>
          <a:prstGeom prst="rect">
            <a:avLst/>
          </a:prstGeom>
          <a:noFill/>
        </p:spPr>
        <p:txBody>
          <a:bodyPr wrap="none" rtlCol="0">
            <a:spAutoFit/>
          </a:bodyPr>
          <a:lstStyle/>
          <a:p>
            <a:r>
              <a:rPr lang="de-DE" dirty="0" smtClean="0"/>
              <a:t>Setup Zeit</a:t>
            </a:r>
            <a:endParaRPr lang="de-DE" dirty="0"/>
          </a:p>
        </p:txBody>
      </p:sp>
      <p:cxnSp>
        <p:nvCxnSpPr>
          <p:cNvPr id="11" name="Gerade Verbindung mit Pfeil 10"/>
          <p:cNvCxnSpPr/>
          <p:nvPr/>
        </p:nvCxnSpPr>
        <p:spPr bwMode="auto">
          <a:xfrm>
            <a:off x="2667000" y="4191000"/>
            <a:ext cx="0" cy="381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38100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mit Pfeil 70"/>
          <p:cNvCxnSpPr/>
          <p:nvPr/>
        </p:nvCxnSpPr>
        <p:spPr bwMode="auto">
          <a:xfrm flipV="1">
            <a:off x="39624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mit Pfeil 71"/>
          <p:cNvCxnSpPr/>
          <p:nvPr/>
        </p:nvCxnSpPr>
        <p:spPr bwMode="auto">
          <a:xfrm>
            <a:off x="2743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flipV="1">
            <a:off x="2895600" y="45720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 name="Textfeld 113"/>
          <p:cNvSpPr txBox="1"/>
          <p:nvPr/>
        </p:nvSpPr>
        <p:spPr>
          <a:xfrm>
            <a:off x="2982162" y="4724400"/>
            <a:ext cx="1087157" cy="276999"/>
          </a:xfrm>
          <a:prstGeom prst="rect">
            <a:avLst/>
          </a:prstGeom>
          <a:noFill/>
        </p:spPr>
        <p:txBody>
          <a:bodyPr wrap="none" rtlCol="0">
            <a:spAutoFit/>
          </a:bodyPr>
          <a:lstStyle/>
          <a:p>
            <a:r>
              <a:rPr lang="de-DE" dirty="0" smtClean="0"/>
              <a:t>D2 Änderung</a:t>
            </a:r>
            <a:endParaRPr lang="de-DE" dirty="0"/>
          </a:p>
        </p:txBody>
      </p:sp>
      <p:cxnSp>
        <p:nvCxnSpPr>
          <p:cNvPr id="115" name="Gerade Verbindung mit Pfeil 114"/>
          <p:cNvCxnSpPr/>
          <p:nvPr/>
        </p:nvCxnSpPr>
        <p:spPr bwMode="auto">
          <a:xfrm>
            <a:off x="1676400" y="5029200"/>
            <a:ext cx="1219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6" name="Textfeld 115"/>
          <p:cNvSpPr txBox="1"/>
          <p:nvPr/>
        </p:nvSpPr>
        <p:spPr>
          <a:xfrm>
            <a:off x="1703479" y="5029200"/>
            <a:ext cx="575799" cy="276999"/>
          </a:xfrm>
          <a:prstGeom prst="rect">
            <a:avLst/>
          </a:prstGeom>
          <a:noFill/>
        </p:spPr>
        <p:txBody>
          <a:bodyPr wrap="none" rtlCol="0">
            <a:spAutoFit/>
          </a:bodyPr>
          <a:lstStyle/>
          <a:p>
            <a:r>
              <a:rPr lang="de-DE" dirty="0" smtClean="0"/>
              <a:t>Delay</a:t>
            </a:r>
            <a:endParaRPr lang="de-DE" dirty="0"/>
          </a:p>
        </p:txBody>
      </p:sp>
      <p:sp>
        <p:nvSpPr>
          <p:cNvPr id="117" name="Textfeld 116"/>
          <p:cNvSpPr txBox="1"/>
          <p:nvPr/>
        </p:nvSpPr>
        <p:spPr>
          <a:xfrm>
            <a:off x="4128261" y="5181600"/>
            <a:ext cx="1212640" cy="276999"/>
          </a:xfrm>
          <a:prstGeom prst="rect">
            <a:avLst/>
          </a:prstGeom>
          <a:noFill/>
        </p:spPr>
        <p:txBody>
          <a:bodyPr wrap="none" rtlCol="0">
            <a:spAutoFit/>
          </a:bodyPr>
          <a:lstStyle/>
          <a:p>
            <a:r>
              <a:rPr lang="de-DE" dirty="0" smtClean="0"/>
              <a:t>Setup Violation</a:t>
            </a:r>
            <a:endParaRPr lang="de-DE" dirty="0"/>
          </a:p>
        </p:txBody>
      </p:sp>
      <p:sp>
        <p:nvSpPr>
          <p:cNvPr id="118" name="Textfeld 117"/>
          <p:cNvSpPr txBox="1"/>
          <p:nvPr/>
        </p:nvSpPr>
        <p:spPr>
          <a:xfrm>
            <a:off x="4191000" y="26670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sp>
        <p:nvSpPr>
          <p:cNvPr id="119" name="Ovale Legende 118"/>
          <p:cNvSpPr/>
          <p:nvPr/>
        </p:nvSpPr>
        <p:spPr bwMode="auto">
          <a:xfrm>
            <a:off x="4267200" y="2133600"/>
            <a:ext cx="1905000" cy="381000"/>
          </a:xfrm>
          <a:prstGeom prst="wedgeEllipseCallout">
            <a:avLst>
              <a:gd name="adj1" fmla="val -39843"/>
              <a:gd name="adj2" fmla="val 91015"/>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Zu spät</a:t>
            </a:r>
          </a:p>
        </p:txBody>
      </p:sp>
      <p:cxnSp>
        <p:nvCxnSpPr>
          <p:cNvPr id="120" name="Gerade Verbindung mit Pfeil 119"/>
          <p:cNvCxnSpPr/>
          <p:nvPr/>
        </p:nvCxnSpPr>
        <p:spPr bwMode="auto">
          <a:xfrm>
            <a:off x="31242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Gerade Verbindung mit Pfeil 120"/>
          <p:cNvCxnSpPr/>
          <p:nvPr/>
        </p:nvCxnSpPr>
        <p:spPr bwMode="auto">
          <a:xfrm>
            <a:off x="32766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Gerade Verbindung mit Pfeil 121"/>
          <p:cNvCxnSpPr/>
          <p:nvPr/>
        </p:nvCxnSpPr>
        <p:spPr bwMode="auto">
          <a:xfrm>
            <a:off x="34290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Gerade Verbindung mit Pfeil 122"/>
          <p:cNvCxnSpPr/>
          <p:nvPr/>
        </p:nvCxnSpPr>
        <p:spPr bwMode="auto">
          <a:xfrm>
            <a:off x="35814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Gerader Verbinder 102"/>
          <p:cNvCxnSpPr/>
          <p:nvPr/>
        </p:nvCxnSpPr>
        <p:spPr bwMode="auto">
          <a:xfrm>
            <a:off x="1676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Gerader Verbinder 105"/>
          <p:cNvCxnSpPr/>
          <p:nvPr/>
        </p:nvCxnSpPr>
        <p:spPr bwMode="auto">
          <a:xfrm>
            <a:off x="1828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Gerader Verbinder 106"/>
          <p:cNvCxnSpPr/>
          <p:nvPr/>
        </p:nvCxnSpPr>
        <p:spPr bwMode="auto">
          <a:xfrm>
            <a:off x="1981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 name="Gerader Verbinder 107"/>
          <p:cNvCxnSpPr/>
          <p:nvPr/>
        </p:nvCxnSpPr>
        <p:spPr bwMode="auto">
          <a:xfrm>
            <a:off x="21336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Gerader Verbinder 108"/>
          <p:cNvCxnSpPr/>
          <p:nvPr/>
        </p:nvCxnSpPr>
        <p:spPr bwMode="auto">
          <a:xfrm>
            <a:off x="22860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 name="Gerader Verbinder 112"/>
          <p:cNvCxnSpPr/>
          <p:nvPr/>
        </p:nvCxnSpPr>
        <p:spPr bwMode="auto">
          <a:xfrm>
            <a:off x="2438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5" name="Gerader Verbinder 124"/>
          <p:cNvCxnSpPr/>
          <p:nvPr/>
        </p:nvCxnSpPr>
        <p:spPr bwMode="auto">
          <a:xfrm>
            <a:off x="2590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6" name="Rechteck 125"/>
          <p:cNvSpPr/>
          <p:nvPr/>
        </p:nvSpPr>
        <p:spPr bwMode="auto">
          <a:xfrm>
            <a:off x="1143000" y="6019800"/>
            <a:ext cx="1752600" cy="152400"/>
          </a:xfrm>
          <a:prstGeom prst="rect">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27" name="Gerader Verbinder 126"/>
          <p:cNvCxnSpPr/>
          <p:nvPr/>
        </p:nvCxnSpPr>
        <p:spPr bwMode="auto">
          <a:xfrm>
            <a:off x="2743200" y="5791200"/>
            <a:ext cx="0" cy="38100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8" name="Gerader Verbinder 127"/>
          <p:cNvCxnSpPr/>
          <p:nvPr/>
        </p:nvCxnSpPr>
        <p:spPr bwMode="auto">
          <a:xfrm>
            <a:off x="2895600" y="5791200"/>
            <a:ext cx="0" cy="381000"/>
          </a:xfrm>
          <a:prstGeom prst="line">
            <a:avLst/>
          </a:prstGeom>
          <a:noFill/>
          <a:ln w="25400" cap="flat" cmpd="sng" algn="ctr">
            <a:solidFill>
              <a:schemeClr val="tx1"/>
            </a:solidFill>
            <a:prstDash val="solid"/>
            <a:round/>
            <a:headEnd type="arrow"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9" name="Geschweifte Klammer links 128"/>
          <p:cNvSpPr/>
          <p:nvPr/>
        </p:nvSpPr>
        <p:spPr bwMode="auto">
          <a:xfrm rot="16200000">
            <a:off x="6134100" y="5448300"/>
            <a:ext cx="228600" cy="1371600"/>
          </a:xfrm>
          <a:prstGeom prst="leftBrac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sp>
        <p:nvSpPr>
          <p:cNvPr id="130" name="Geschweifte Klammer links 129"/>
          <p:cNvSpPr/>
          <p:nvPr/>
        </p:nvSpPr>
        <p:spPr bwMode="auto">
          <a:xfrm rot="16200000">
            <a:off x="4610100" y="5829300"/>
            <a:ext cx="304800" cy="685800"/>
          </a:xfrm>
          <a:prstGeom prst="leftBrac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sp>
        <p:nvSpPr>
          <p:cNvPr id="131" name="Textfeld 130"/>
          <p:cNvSpPr txBox="1"/>
          <p:nvPr/>
        </p:nvSpPr>
        <p:spPr>
          <a:xfrm>
            <a:off x="3505200" y="6172200"/>
            <a:ext cx="1260280" cy="276999"/>
          </a:xfrm>
          <a:prstGeom prst="rect">
            <a:avLst/>
          </a:prstGeom>
          <a:noFill/>
        </p:spPr>
        <p:txBody>
          <a:bodyPr wrap="none" rtlCol="0">
            <a:spAutoFit/>
          </a:bodyPr>
          <a:lstStyle/>
          <a:p>
            <a:r>
              <a:rPr lang="de-DE" dirty="0"/>
              <a:t>Setup Zeitpunkt</a:t>
            </a:r>
          </a:p>
        </p:txBody>
      </p:sp>
      <p:sp>
        <p:nvSpPr>
          <p:cNvPr id="132" name="Textfeld 131"/>
          <p:cNvSpPr txBox="1"/>
          <p:nvPr/>
        </p:nvSpPr>
        <p:spPr>
          <a:xfrm>
            <a:off x="6400924" y="6172200"/>
            <a:ext cx="1087156" cy="276999"/>
          </a:xfrm>
          <a:prstGeom prst="rect">
            <a:avLst/>
          </a:prstGeom>
          <a:noFill/>
        </p:spPr>
        <p:txBody>
          <a:bodyPr wrap="none" rtlCol="0">
            <a:spAutoFit/>
          </a:bodyPr>
          <a:lstStyle/>
          <a:p>
            <a:r>
              <a:rPr lang="de-DE" dirty="0"/>
              <a:t>D2 Änderung</a:t>
            </a:r>
          </a:p>
        </p:txBody>
      </p:sp>
      <p:sp>
        <p:nvSpPr>
          <p:cNvPr id="5" name="Rechteck 4"/>
          <p:cNvSpPr/>
          <p:nvPr/>
        </p:nvSpPr>
        <p:spPr>
          <a:xfrm>
            <a:off x="3581400" y="5791200"/>
            <a:ext cx="4144083" cy="276999"/>
          </a:xfrm>
          <a:prstGeom prst="rect">
            <a:avLst/>
          </a:prstGeom>
        </p:spPr>
        <p:txBody>
          <a:bodyPr wrap="none">
            <a:spAutoFit/>
          </a:bodyPr>
          <a:lstStyle/>
          <a:p>
            <a:r>
              <a:rPr lang="de-DE" dirty="0" err="1"/>
              <a:t>Slack</a:t>
            </a:r>
            <a:r>
              <a:rPr lang="de-DE" dirty="0"/>
              <a:t> = Ck2(i+1) - </a:t>
            </a:r>
            <a:r>
              <a:rPr lang="de-DE" dirty="0" err="1"/>
              <a:t>Tsetup</a:t>
            </a:r>
            <a:r>
              <a:rPr lang="de-DE" dirty="0"/>
              <a:t> – </a:t>
            </a:r>
            <a:r>
              <a:rPr lang="de-DE" dirty="0" smtClean="0"/>
              <a:t>(Ck1(i+1</a:t>
            </a:r>
            <a:r>
              <a:rPr lang="de-DE" dirty="0"/>
              <a:t>) -</a:t>
            </a:r>
            <a:r>
              <a:rPr lang="de-DE" dirty="0" err="1"/>
              <a:t>Tck</a:t>
            </a:r>
            <a:r>
              <a:rPr lang="de-DE" dirty="0"/>
              <a:t> + Delay</a:t>
            </a:r>
            <a:r>
              <a:rPr lang="de-DE" dirty="0" smtClean="0"/>
              <a:t>) &lt; 0 </a:t>
            </a:r>
            <a:r>
              <a:rPr lang="de-DE" dirty="0" smtClean="0">
                <a:sym typeface="Wingdings" panose="05000000000000000000" pitchFamily="2" charset="2"/>
              </a:rPr>
              <a:t></a:t>
            </a:r>
            <a:endParaRPr lang="de-DE" dirty="0"/>
          </a:p>
        </p:txBody>
      </p:sp>
      <p:sp>
        <p:nvSpPr>
          <p:cNvPr id="133" name="Textfeld 132"/>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cxnSp>
        <p:nvCxnSpPr>
          <p:cNvPr id="9" name="Gerade Verbindung mit Pfeil 8"/>
          <p:cNvCxnSpPr>
            <a:stCxn id="114" idx="2"/>
            <a:endCxn id="126" idx="3"/>
          </p:cNvCxnSpPr>
          <p:nvPr/>
        </p:nvCxnSpPr>
        <p:spPr bwMode="auto">
          <a:xfrm flipH="1">
            <a:off x="2895600" y="5001399"/>
            <a:ext cx="630141" cy="1094601"/>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9017768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smtClean="0"/>
              <a:t>Zusammenfassung 1</a:t>
            </a:r>
          </a:p>
        </p:txBody>
      </p:sp>
      <p:sp>
        <p:nvSpPr>
          <p:cNvPr id="3" name="Inhaltsplatzhalter 2"/>
          <p:cNvSpPr>
            <a:spLocks noGrp="1"/>
          </p:cNvSpPr>
          <p:nvPr>
            <p:ph idx="1"/>
          </p:nvPr>
        </p:nvSpPr>
        <p:spPr>
          <a:xfrm>
            <a:off x="457200" y="692150"/>
            <a:ext cx="8229600" cy="1136650"/>
          </a:xfrm>
        </p:spPr>
        <p:txBody>
          <a:bodyPr/>
          <a:lstStyle/>
          <a:p>
            <a:r>
              <a:rPr lang="de-DE" dirty="0" smtClean="0"/>
              <a:t>Setup-Zeit </a:t>
            </a:r>
            <a:r>
              <a:rPr lang="de-DE" dirty="0"/>
              <a:t>Verletzungen kann man durch langsamere Taktfrequenz </a:t>
            </a:r>
            <a:r>
              <a:rPr lang="de-DE" dirty="0" smtClean="0"/>
              <a:t>verhindern.</a:t>
            </a:r>
          </a:p>
          <a:p>
            <a:r>
              <a:rPr lang="de-DE" dirty="0" smtClean="0"/>
              <a:t>Hold-Zeit </a:t>
            </a:r>
            <a:r>
              <a:rPr lang="de-DE" dirty="0"/>
              <a:t>Verletzungen kann man, wenn sie vorhanden sind, nicht mehr entfernen.</a:t>
            </a:r>
          </a:p>
          <a:p>
            <a:r>
              <a:rPr lang="de-DE" dirty="0"/>
              <a:t>Wenn eine Schaltung Hold-Zeit Probleme hat, kann man sie in der Regel nicht verwenden.</a:t>
            </a:r>
          </a:p>
          <a:p>
            <a:r>
              <a:rPr lang="de-DE" i="1" dirty="0"/>
              <a:t>Hold-Zeit Probleme verhindert man im Design durch eine </a:t>
            </a:r>
            <a:r>
              <a:rPr lang="de-DE" i="1" dirty="0" smtClean="0"/>
              <a:t>scheinbare Taktverlangsamung </a:t>
            </a:r>
            <a:r>
              <a:rPr lang="de-DE" i="1" dirty="0"/>
              <a:t>am Empfänger Flipflop. Diese nennt man </a:t>
            </a:r>
            <a:r>
              <a:rPr lang="de-DE" i="1" dirty="0" err="1"/>
              <a:t>Clock</a:t>
            </a:r>
            <a:r>
              <a:rPr lang="de-DE" i="1" dirty="0"/>
              <a:t> </a:t>
            </a:r>
            <a:r>
              <a:rPr lang="de-DE" i="1" dirty="0" err="1"/>
              <a:t>Uncertainty</a:t>
            </a:r>
            <a:r>
              <a:rPr lang="de-DE" i="1" dirty="0"/>
              <a:t>. </a:t>
            </a:r>
            <a:endParaRPr lang="de-DE" i="1" dirty="0" smtClean="0"/>
          </a:p>
          <a:p>
            <a:r>
              <a:rPr lang="de-DE" i="1" dirty="0" smtClean="0"/>
              <a:t>Bedingung wird Hold </a:t>
            </a:r>
            <a:r>
              <a:rPr lang="de-DE" i="1" dirty="0" err="1" smtClean="0"/>
              <a:t>Slack</a:t>
            </a:r>
            <a:r>
              <a:rPr lang="de-DE" i="1" dirty="0" smtClean="0"/>
              <a:t> &gt; T</a:t>
            </a:r>
            <a:r>
              <a:rPr lang="de-DE" i="1" baseline="-25000" dirty="0" smtClean="0"/>
              <a:t>unc</a:t>
            </a:r>
          </a:p>
          <a:p>
            <a:r>
              <a:rPr lang="de-DE" i="1" dirty="0" smtClean="0"/>
              <a:t>Auf </a:t>
            </a:r>
            <a:r>
              <a:rPr lang="de-DE" i="1" dirty="0"/>
              <a:t>diese Weise wird Synthese Tool gezwungen D2 in Bezug auf </a:t>
            </a:r>
            <a:r>
              <a:rPr lang="de-DE" i="1" dirty="0" err="1"/>
              <a:t>Ck</a:t>
            </a:r>
            <a:r>
              <a:rPr lang="de-DE" i="1" dirty="0"/>
              <a:t>-Eingang am FF2 zu verlangsamen. Das erreicht das Tool z.B. durch Einfügen von Invertern im Datenpfad</a:t>
            </a:r>
            <a:r>
              <a:rPr lang="de-DE" i="1" dirty="0" smtClean="0"/>
              <a:t>.</a:t>
            </a:r>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34</a:t>
            </a:fld>
            <a:endParaRPr lang="de-DE" altLang="de-DE"/>
          </a:p>
        </p:txBody>
      </p:sp>
    </p:spTree>
    <p:extLst>
      <p:ext uri="{BB962C8B-B14F-4D97-AF65-F5344CB8AC3E}">
        <p14:creationId xmlns:p14="http://schemas.microsoft.com/office/powerpoint/2010/main" val="3785095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Zusammenfassung </a:t>
            </a:r>
            <a:r>
              <a:rPr lang="de-DE" altLang="de-DE" dirty="0" smtClean="0"/>
              <a:t>2</a:t>
            </a:r>
          </a:p>
        </p:txBody>
      </p:sp>
      <p:sp>
        <p:nvSpPr>
          <p:cNvPr id="3" name="Inhaltsplatzhalter 2"/>
          <p:cNvSpPr>
            <a:spLocks noGrp="1"/>
          </p:cNvSpPr>
          <p:nvPr>
            <p:ph idx="1"/>
          </p:nvPr>
        </p:nvSpPr>
        <p:spPr>
          <a:xfrm>
            <a:off x="457200" y="692150"/>
            <a:ext cx="8229600" cy="1136650"/>
          </a:xfrm>
        </p:spPr>
        <p:txBody>
          <a:bodyPr/>
          <a:lstStyle/>
          <a:p>
            <a:r>
              <a:rPr lang="de-DE" dirty="0" smtClean="0"/>
              <a:t>Änderung </a:t>
            </a:r>
            <a:r>
              <a:rPr lang="de-DE" dirty="0"/>
              <a:t>am </a:t>
            </a:r>
            <a:r>
              <a:rPr lang="de-DE" dirty="0" smtClean="0"/>
              <a:t>D2 darf nicht zu früh und nicht zu spät passieren</a:t>
            </a:r>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35</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Textfeld 4"/>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
        <p:nvSpPr>
          <p:cNvPr id="69" name="Textfeld 68"/>
          <p:cNvSpPr txBox="1"/>
          <p:nvPr/>
        </p:nvSpPr>
        <p:spPr>
          <a:xfrm>
            <a:off x="2509791" y="2667000"/>
            <a:ext cx="389850" cy="276999"/>
          </a:xfrm>
          <a:prstGeom prst="rect">
            <a:avLst/>
          </a:prstGeom>
          <a:noFill/>
        </p:spPr>
        <p:txBody>
          <a:bodyPr wrap="none" rtlCol="0">
            <a:spAutoFit/>
          </a:bodyPr>
          <a:lstStyle/>
          <a:p>
            <a:r>
              <a:rPr lang="de-DE" dirty="0" smtClean="0"/>
              <a:t>Q1</a:t>
            </a:r>
            <a:endParaRPr lang="de-DE" dirty="0"/>
          </a:p>
        </p:txBody>
      </p:sp>
      <p:sp>
        <p:nvSpPr>
          <p:cNvPr id="70" name="Textfeld 69"/>
          <p:cNvSpPr txBox="1"/>
          <p:nvPr/>
        </p:nvSpPr>
        <p:spPr>
          <a:xfrm>
            <a:off x="1641935" y="2286000"/>
            <a:ext cx="458780" cy="276999"/>
          </a:xfrm>
          <a:prstGeom prst="rect">
            <a:avLst/>
          </a:prstGeom>
          <a:noFill/>
        </p:spPr>
        <p:txBody>
          <a:bodyPr wrap="none" rtlCol="0">
            <a:spAutoFit/>
          </a:bodyPr>
          <a:lstStyle/>
          <a:p>
            <a:r>
              <a:rPr lang="de-DE" dirty="0" smtClean="0"/>
              <a:t>FF1</a:t>
            </a:r>
            <a:endParaRPr lang="de-DE" dirty="0"/>
          </a:p>
        </p:txBody>
      </p:sp>
      <p:sp>
        <p:nvSpPr>
          <p:cNvPr id="71" name="Textfeld 70"/>
          <p:cNvSpPr txBox="1"/>
          <p:nvPr/>
        </p:nvSpPr>
        <p:spPr>
          <a:xfrm>
            <a:off x="4267200" y="2286000"/>
            <a:ext cx="458780" cy="276999"/>
          </a:xfrm>
          <a:prstGeom prst="rect">
            <a:avLst/>
          </a:prstGeom>
          <a:noFill/>
        </p:spPr>
        <p:txBody>
          <a:bodyPr wrap="none" rtlCol="0">
            <a:spAutoFit/>
          </a:bodyPr>
          <a:lstStyle/>
          <a:p>
            <a:r>
              <a:rPr lang="de-DE" dirty="0" smtClean="0"/>
              <a:t>FF2</a:t>
            </a:r>
            <a:endParaRPr lang="de-DE" dirty="0"/>
          </a:p>
        </p:txBody>
      </p:sp>
      <p:sp>
        <p:nvSpPr>
          <p:cNvPr id="72" name="Textfeld 71"/>
          <p:cNvSpPr txBox="1"/>
          <p:nvPr/>
        </p:nvSpPr>
        <p:spPr>
          <a:xfrm>
            <a:off x="4319298" y="3276600"/>
            <a:ext cx="354584" cy="276999"/>
          </a:xfrm>
          <a:prstGeom prst="rect">
            <a:avLst/>
          </a:prstGeom>
          <a:noFill/>
        </p:spPr>
        <p:txBody>
          <a:bodyPr wrap="none" rtlCol="0">
            <a:spAutoFit/>
          </a:bodyPr>
          <a:lstStyle/>
          <a:p>
            <a:r>
              <a:rPr lang="de-DE" dirty="0" smtClean="0"/>
              <a:t>L1</a:t>
            </a:r>
            <a:endParaRPr lang="de-DE" dirty="0"/>
          </a:p>
        </p:txBody>
      </p:sp>
      <p:sp>
        <p:nvSpPr>
          <p:cNvPr id="73" name="Textfeld 72"/>
          <p:cNvSpPr txBox="1"/>
          <p:nvPr/>
        </p:nvSpPr>
        <p:spPr>
          <a:xfrm>
            <a:off x="4800600" y="3276600"/>
            <a:ext cx="354584" cy="276999"/>
          </a:xfrm>
          <a:prstGeom prst="rect">
            <a:avLst/>
          </a:prstGeom>
          <a:noFill/>
        </p:spPr>
        <p:txBody>
          <a:bodyPr wrap="none" rtlCol="0">
            <a:spAutoFit/>
          </a:bodyPr>
          <a:lstStyle/>
          <a:p>
            <a:r>
              <a:rPr lang="de-DE" dirty="0" smtClean="0"/>
              <a:t>L2</a:t>
            </a:r>
            <a:endParaRPr lang="de-DE" dirty="0"/>
          </a:p>
        </p:txBody>
      </p:sp>
      <p:cxnSp>
        <p:nvCxnSpPr>
          <p:cNvPr id="65" name="Gerade Verbindung 6"/>
          <p:cNvCxnSpPr/>
          <p:nvPr/>
        </p:nvCxnSpPr>
        <p:spPr bwMode="auto">
          <a:xfrm>
            <a:off x="4191000" y="61722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9"/>
          <p:cNvCxnSpPr/>
          <p:nvPr/>
        </p:nvCxnSpPr>
        <p:spPr bwMode="auto">
          <a:xfrm flipV="1">
            <a:off x="4572000" y="56388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60"/>
          <p:cNvCxnSpPr/>
          <p:nvPr/>
        </p:nvCxnSpPr>
        <p:spPr bwMode="auto">
          <a:xfrm>
            <a:off x="4572000" y="5638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6"/>
          <p:cNvCxnSpPr/>
          <p:nvPr/>
        </p:nvCxnSpPr>
        <p:spPr bwMode="auto">
          <a:xfrm>
            <a:off x="6248400" y="61722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9"/>
          <p:cNvCxnSpPr/>
          <p:nvPr/>
        </p:nvCxnSpPr>
        <p:spPr bwMode="auto">
          <a:xfrm flipV="1">
            <a:off x="6629400" y="56388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60"/>
          <p:cNvCxnSpPr/>
          <p:nvPr/>
        </p:nvCxnSpPr>
        <p:spPr bwMode="auto">
          <a:xfrm>
            <a:off x="6629400" y="5638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Textfeld 75"/>
          <p:cNvSpPr txBox="1"/>
          <p:nvPr/>
        </p:nvSpPr>
        <p:spPr>
          <a:xfrm>
            <a:off x="3886200" y="5257800"/>
            <a:ext cx="380232" cy="276999"/>
          </a:xfrm>
          <a:prstGeom prst="rect">
            <a:avLst/>
          </a:prstGeom>
          <a:noFill/>
        </p:spPr>
        <p:txBody>
          <a:bodyPr wrap="none" rtlCol="0">
            <a:spAutoFit/>
          </a:bodyPr>
          <a:lstStyle/>
          <a:p>
            <a:r>
              <a:rPr lang="de-DE" dirty="0" smtClean="0"/>
              <a:t>D2</a:t>
            </a:r>
            <a:endParaRPr lang="de-DE" dirty="0"/>
          </a:p>
        </p:txBody>
      </p:sp>
      <p:sp>
        <p:nvSpPr>
          <p:cNvPr id="77" name="Textfeld 76"/>
          <p:cNvSpPr txBox="1"/>
          <p:nvPr/>
        </p:nvSpPr>
        <p:spPr>
          <a:xfrm>
            <a:off x="3887002" y="5867400"/>
            <a:ext cx="457177" cy="276999"/>
          </a:xfrm>
          <a:prstGeom prst="rect">
            <a:avLst/>
          </a:prstGeom>
          <a:noFill/>
        </p:spPr>
        <p:txBody>
          <a:bodyPr wrap="none" rtlCol="0">
            <a:spAutoFit/>
          </a:bodyPr>
          <a:lstStyle/>
          <a:p>
            <a:r>
              <a:rPr lang="de-DE" dirty="0" smtClean="0"/>
              <a:t>Ck2</a:t>
            </a:r>
            <a:endParaRPr lang="de-DE" dirty="0"/>
          </a:p>
        </p:txBody>
      </p:sp>
      <p:sp>
        <p:nvSpPr>
          <p:cNvPr id="9" name="Rechteck 8"/>
          <p:cNvSpPr/>
          <p:nvPr/>
        </p:nvSpPr>
        <p:spPr bwMode="auto">
          <a:xfrm>
            <a:off x="4648200" y="5105400"/>
            <a:ext cx="2133600" cy="381000"/>
          </a:xfrm>
          <a:prstGeom prst="rect">
            <a:avLst/>
          </a:prstGeom>
          <a:solidFill>
            <a:srgbClr val="00B05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okay</a:t>
            </a:r>
          </a:p>
        </p:txBody>
      </p:sp>
      <p:sp>
        <p:nvSpPr>
          <p:cNvPr id="78" name="Rechteck 77"/>
          <p:cNvSpPr/>
          <p:nvPr/>
        </p:nvSpPr>
        <p:spPr bwMode="auto">
          <a:xfrm>
            <a:off x="6781800" y="4876800"/>
            <a:ext cx="1752600" cy="609600"/>
          </a:xfrm>
          <a:prstGeom prst="rect">
            <a:avLst/>
          </a:prstGeom>
          <a:pattFill prst="wdDnDiag">
            <a:fgClr>
              <a:srgbClr val="FF0000"/>
            </a:fgClr>
            <a:bgClr>
              <a:schemeClr val="bg1"/>
            </a:bgClr>
          </a:patt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sp>
        <p:nvSpPr>
          <p:cNvPr id="79" name="Rechteck 78"/>
          <p:cNvSpPr/>
          <p:nvPr/>
        </p:nvSpPr>
        <p:spPr bwMode="auto">
          <a:xfrm>
            <a:off x="4267200" y="4876800"/>
            <a:ext cx="457200" cy="609600"/>
          </a:xfrm>
          <a:prstGeom prst="rect">
            <a:avLst/>
          </a:prstGeom>
          <a:pattFill prst="wdDnDiag">
            <a:fgClr>
              <a:srgbClr val="FF0000"/>
            </a:fgClr>
            <a:bgClr>
              <a:schemeClr val="bg1"/>
            </a:bgClr>
          </a:patt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sp>
        <p:nvSpPr>
          <p:cNvPr id="11" name="Textfeld 10"/>
          <p:cNvSpPr txBox="1"/>
          <p:nvPr/>
        </p:nvSpPr>
        <p:spPr>
          <a:xfrm>
            <a:off x="3657600" y="4648200"/>
            <a:ext cx="1120821" cy="276999"/>
          </a:xfrm>
          <a:prstGeom prst="rect">
            <a:avLst/>
          </a:prstGeom>
          <a:noFill/>
        </p:spPr>
        <p:txBody>
          <a:bodyPr wrap="none" rtlCol="0">
            <a:spAutoFit/>
          </a:bodyPr>
          <a:lstStyle/>
          <a:p>
            <a:r>
              <a:rPr lang="en-US" dirty="0" smtClean="0"/>
              <a:t>Hold-Problem</a:t>
            </a:r>
            <a:endParaRPr lang="en-US" dirty="0"/>
          </a:p>
        </p:txBody>
      </p:sp>
      <p:sp>
        <p:nvSpPr>
          <p:cNvPr id="83" name="Textfeld 82"/>
          <p:cNvSpPr txBox="1"/>
          <p:nvPr/>
        </p:nvSpPr>
        <p:spPr>
          <a:xfrm>
            <a:off x="6858000" y="4648200"/>
            <a:ext cx="1207383" cy="276999"/>
          </a:xfrm>
          <a:prstGeom prst="rect">
            <a:avLst/>
          </a:prstGeom>
          <a:noFill/>
        </p:spPr>
        <p:txBody>
          <a:bodyPr wrap="none" rtlCol="0">
            <a:spAutoFit/>
          </a:bodyPr>
          <a:lstStyle/>
          <a:p>
            <a:r>
              <a:rPr lang="en-US" dirty="0" smtClean="0"/>
              <a:t>Setup-Problem</a:t>
            </a:r>
            <a:endParaRPr lang="en-US" dirty="0"/>
          </a:p>
        </p:txBody>
      </p:sp>
      <p:cxnSp>
        <p:nvCxnSpPr>
          <p:cNvPr id="17" name="Gerader Verbinder 16"/>
          <p:cNvCxnSpPr/>
          <p:nvPr/>
        </p:nvCxnSpPr>
        <p:spPr bwMode="auto">
          <a:xfrm>
            <a:off x="4724400" y="57912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xtfeld 24"/>
          <p:cNvSpPr txBox="1"/>
          <p:nvPr/>
        </p:nvSpPr>
        <p:spPr>
          <a:xfrm>
            <a:off x="4724400" y="6248400"/>
            <a:ext cx="1096775" cy="276999"/>
          </a:xfrm>
          <a:prstGeom prst="rect">
            <a:avLst/>
          </a:prstGeom>
          <a:noFill/>
        </p:spPr>
        <p:txBody>
          <a:bodyPr wrap="none" rtlCol="0">
            <a:spAutoFit/>
          </a:bodyPr>
          <a:lstStyle/>
          <a:p>
            <a:r>
              <a:rPr lang="en-US" dirty="0" smtClean="0"/>
              <a:t>Hold Moment</a:t>
            </a:r>
            <a:endParaRPr lang="en-US" dirty="0"/>
          </a:p>
        </p:txBody>
      </p:sp>
      <p:cxnSp>
        <p:nvCxnSpPr>
          <p:cNvPr id="85" name="Gerade Verbindung mit Pfeil 84"/>
          <p:cNvCxnSpPr/>
          <p:nvPr/>
        </p:nvCxnSpPr>
        <p:spPr bwMode="auto">
          <a:xfrm>
            <a:off x="4572000" y="6096000"/>
            <a:ext cx="152400" cy="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r Verbinder 85"/>
          <p:cNvCxnSpPr/>
          <p:nvPr/>
        </p:nvCxnSpPr>
        <p:spPr bwMode="auto">
          <a:xfrm>
            <a:off x="6781800" y="5486400"/>
            <a:ext cx="0" cy="1066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Gerade Verbindung mit Pfeil 88"/>
          <p:cNvCxnSpPr/>
          <p:nvPr/>
        </p:nvCxnSpPr>
        <p:spPr bwMode="auto">
          <a:xfrm>
            <a:off x="6629400" y="6096000"/>
            <a:ext cx="152400" cy="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Textfeld 89"/>
          <p:cNvSpPr txBox="1"/>
          <p:nvPr/>
        </p:nvSpPr>
        <p:spPr>
          <a:xfrm>
            <a:off x="6738520" y="6248400"/>
            <a:ext cx="1183337" cy="276999"/>
          </a:xfrm>
          <a:prstGeom prst="rect">
            <a:avLst/>
          </a:prstGeom>
          <a:noFill/>
        </p:spPr>
        <p:txBody>
          <a:bodyPr wrap="none" rtlCol="0">
            <a:spAutoFit/>
          </a:bodyPr>
          <a:lstStyle/>
          <a:p>
            <a:r>
              <a:rPr lang="en-US" dirty="0" smtClean="0"/>
              <a:t>Setup Moment</a:t>
            </a:r>
            <a:endParaRPr lang="en-US" dirty="0"/>
          </a:p>
        </p:txBody>
      </p:sp>
      <p:sp>
        <p:nvSpPr>
          <p:cNvPr id="91" name="Textfeld 90"/>
          <p:cNvSpPr txBox="1"/>
          <p:nvPr/>
        </p:nvSpPr>
        <p:spPr>
          <a:xfrm>
            <a:off x="6172200" y="5867400"/>
            <a:ext cx="457177" cy="276999"/>
          </a:xfrm>
          <a:prstGeom prst="rect">
            <a:avLst/>
          </a:prstGeom>
          <a:noFill/>
        </p:spPr>
        <p:txBody>
          <a:bodyPr wrap="none" rtlCol="0">
            <a:spAutoFit/>
          </a:bodyPr>
          <a:lstStyle/>
          <a:p>
            <a:r>
              <a:rPr lang="de-DE" dirty="0" smtClean="0"/>
              <a:t>Ck2</a:t>
            </a:r>
            <a:endParaRPr lang="de-DE" dirty="0"/>
          </a:p>
        </p:txBody>
      </p:sp>
      <p:cxnSp>
        <p:nvCxnSpPr>
          <p:cNvPr id="92" name="Gerade Verbindung 18"/>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19"/>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20"/>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1927430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Hold</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smtClean="0"/>
              <a:t>Zeitlicher Ablauf von Signalen…</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11430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flipV="1">
            <a:off x="12954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66"/>
          <p:cNvCxnSpPr/>
          <p:nvPr/>
        </p:nvCxnSpPr>
        <p:spPr bwMode="auto">
          <a:xfrm>
            <a:off x="38862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flipV="1">
            <a:off x="40386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 name="Textfeld 68"/>
          <p:cNvSpPr txBox="1"/>
          <p:nvPr/>
        </p:nvSpPr>
        <p:spPr>
          <a:xfrm>
            <a:off x="1641935" y="2286000"/>
            <a:ext cx="458780" cy="276999"/>
          </a:xfrm>
          <a:prstGeom prst="rect">
            <a:avLst/>
          </a:prstGeom>
          <a:noFill/>
        </p:spPr>
        <p:txBody>
          <a:bodyPr wrap="none" rtlCol="0">
            <a:spAutoFit/>
          </a:bodyPr>
          <a:lstStyle/>
          <a:p>
            <a:r>
              <a:rPr lang="de-DE" dirty="0" smtClean="0"/>
              <a:t>FF1</a:t>
            </a:r>
            <a:endParaRPr lang="de-DE" dirty="0"/>
          </a:p>
        </p:txBody>
      </p:sp>
      <p:sp>
        <p:nvSpPr>
          <p:cNvPr id="70" name="Textfeld 69"/>
          <p:cNvSpPr txBox="1"/>
          <p:nvPr/>
        </p:nvSpPr>
        <p:spPr>
          <a:xfrm>
            <a:off x="4267200" y="2286000"/>
            <a:ext cx="458780" cy="276999"/>
          </a:xfrm>
          <a:prstGeom prst="rect">
            <a:avLst/>
          </a:prstGeom>
          <a:noFill/>
        </p:spPr>
        <p:txBody>
          <a:bodyPr wrap="none" rtlCol="0">
            <a:spAutoFit/>
          </a:bodyPr>
          <a:lstStyle/>
          <a:p>
            <a:r>
              <a:rPr lang="de-DE" dirty="0" smtClean="0"/>
              <a:t>FF2</a:t>
            </a:r>
            <a:endParaRPr lang="de-DE" dirty="0"/>
          </a:p>
        </p:txBody>
      </p:sp>
      <p:sp>
        <p:nvSpPr>
          <p:cNvPr id="71" name="Textfeld 70"/>
          <p:cNvSpPr txBox="1"/>
          <p:nvPr/>
        </p:nvSpPr>
        <p:spPr>
          <a:xfrm>
            <a:off x="4319298" y="3276600"/>
            <a:ext cx="354584" cy="276999"/>
          </a:xfrm>
          <a:prstGeom prst="rect">
            <a:avLst/>
          </a:prstGeom>
          <a:noFill/>
        </p:spPr>
        <p:txBody>
          <a:bodyPr wrap="none" rtlCol="0">
            <a:spAutoFit/>
          </a:bodyPr>
          <a:lstStyle/>
          <a:p>
            <a:r>
              <a:rPr lang="de-DE" dirty="0" smtClean="0"/>
              <a:t>L1</a:t>
            </a:r>
            <a:endParaRPr lang="de-DE" dirty="0"/>
          </a:p>
        </p:txBody>
      </p:sp>
      <p:sp>
        <p:nvSpPr>
          <p:cNvPr id="72" name="Textfeld 71"/>
          <p:cNvSpPr txBox="1"/>
          <p:nvPr/>
        </p:nvSpPr>
        <p:spPr>
          <a:xfrm>
            <a:off x="4800600" y="3276600"/>
            <a:ext cx="354584" cy="276999"/>
          </a:xfrm>
          <a:prstGeom prst="rect">
            <a:avLst/>
          </a:prstGeom>
          <a:noFill/>
        </p:spPr>
        <p:txBody>
          <a:bodyPr wrap="none" rtlCol="0">
            <a:spAutoFit/>
          </a:bodyPr>
          <a:lstStyle/>
          <a:p>
            <a:r>
              <a:rPr lang="de-DE" dirty="0" smtClean="0"/>
              <a:t>L2</a:t>
            </a:r>
            <a:endParaRPr lang="de-DE" dirty="0"/>
          </a:p>
        </p:txBody>
      </p:sp>
      <p:cxnSp>
        <p:nvCxnSpPr>
          <p:cNvPr id="9" name="Gerader Verbinder 8"/>
          <p:cNvCxnSpPr/>
          <p:nvPr/>
        </p:nvCxnSpPr>
        <p:spPr bwMode="auto">
          <a:xfrm>
            <a:off x="1676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r Verbinder 73"/>
          <p:cNvCxnSpPr/>
          <p:nvPr/>
        </p:nvCxnSpPr>
        <p:spPr bwMode="auto">
          <a:xfrm>
            <a:off x="1828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r Verbinder 74"/>
          <p:cNvCxnSpPr/>
          <p:nvPr/>
        </p:nvCxnSpPr>
        <p:spPr bwMode="auto">
          <a:xfrm>
            <a:off x="1981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r Verbinder 75"/>
          <p:cNvCxnSpPr/>
          <p:nvPr/>
        </p:nvCxnSpPr>
        <p:spPr bwMode="auto">
          <a:xfrm>
            <a:off x="21336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r Verbinder 76"/>
          <p:cNvCxnSpPr/>
          <p:nvPr/>
        </p:nvCxnSpPr>
        <p:spPr bwMode="auto">
          <a:xfrm>
            <a:off x="22860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5" name="Rechteck 84"/>
          <p:cNvSpPr/>
          <p:nvPr/>
        </p:nvSpPr>
        <p:spPr bwMode="auto">
          <a:xfrm>
            <a:off x="1143000" y="6019800"/>
            <a:ext cx="533400" cy="152400"/>
          </a:xfrm>
          <a:prstGeom prst="rect">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86" name="Textfeld 85"/>
          <p:cNvSpPr txBox="1"/>
          <p:nvPr/>
        </p:nvSpPr>
        <p:spPr>
          <a:xfrm>
            <a:off x="838200" y="5791200"/>
            <a:ext cx="798617" cy="276999"/>
          </a:xfrm>
          <a:prstGeom prst="rect">
            <a:avLst/>
          </a:prstGeom>
          <a:noFill/>
        </p:spPr>
        <p:txBody>
          <a:bodyPr wrap="none" rtlCol="0">
            <a:spAutoFit/>
          </a:bodyPr>
          <a:lstStyle/>
          <a:p>
            <a:r>
              <a:rPr lang="de-DE" dirty="0" smtClean="0"/>
              <a:t>Zeitskala</a:t>
            </a:r>
            <a:endParaRPr lang="de-DE" dirty="0"/>
          </a:p>
        </p:txBody>
      </p:sp>
      <p:sp>
        <p:nvSpPr>
          <p:cNvPr id="87" name="Textfeld 86"/>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Tree>
    <p:extLst>
      <p:ext uri="{BB962C8B-B14F-4D97-AF65-F5344CB8AC3E}">
        <p14:creationId xmlns:p14="http://schemas.microsoft.com/office/powerpoint/2010/main" val="37788471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Hold</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smtClean="0"/>
              <a:t>Wir definieren </a:t>
            </a:r>
            <a:r>
              <a:rPr lang="de-DE" u="sng" dirty="0" smtClean="0"/>
              <a:t>Hold Zeitpunkt </a:t>
            </a:r>
            <a:r>
              <a:rPr lang="de-DE" dirty="0" smtClean="0"/>
              <a:t>als Moment wo D2 – Schalter </a:t>
            </a:r>
            <a:r>
              <a:rPr lang="de-DE" dirty="0"/>
              <a:t>geöffnet wird und </a:t>
            </a:r>
            <a:r>
              <a:rPr lang="de-DE" dirty="0" err="1"/>
              <a:t>Latch</a:t>
            </a:r>
            <a:r>
              <a:rPr lang="de-DE" dirty="0"/>
              <a:t> 1/Flipflop 2 in Speichermodus kommt. </a:t>
            </a:r>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mit Pfeil 66"/>
          <p:cNvCxnSpPr/>
          <p:nvPr/>
        </p:nvCxnSpPr>
        <p:spPr bwMode="auto">
          <a:xfrm>
            <a:off x="1676400" y="51816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feld 16"/>
          <p:cNvSpPr txBox="1"/>
          <p:nvPr/>
        </p:nvSpPr>
        <p:spPr>
          <a:xfrm>
            <a:off x="1057984" y="5181600"/>
            <a:ext cx="798617" cy="276999"/>
          </a:xfrm>
          <a:prstGeom prst="rect">
            <a:avLst/>
          </a:prstGeom>
          <a:noFill/>
        </p:spPr>
        <p:txBody>
          <a:bodyPr wrap="none" rtlCol="0">
            <a:spAutoFit/>
          </a:bodyPr>
          <a:lstStyle/>
          <a:p>
            <a:r>
              <a:rPr lang="de-DE" dirty="0" smtClean="0"/>
              <a:t>Hold Zeit</a:t>
            </a:r>
            <a:endParaRPr lang="de-DE" dirty="0"/>
          </a:p>
        </p:txBody>
      </p:sp>
      <p:sp>
        <p:nvSpPr>
          <p:cNvPr id="25" name="Textfeld 24"/>
          <p:cNvSpPr txBox="1"/>
          <p:nvPr/>
        </p:nvSpPr>
        <p:spPr>
          <a:xfrm>
            <a:off x="4191000" y="26670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sp>
        <p:nvSpPr>
          <p:cNvPr id="62" name="Textfeld 61"/>
          <p:cNvSpPr txBox="1"/>
          <p:nvPr/>
        </p:nvSpPr>
        <p:spPr>
          <a:xfrm>
            <a:off x="1031650" y="5486400"/>
            <a:ext cx="1173719" cy="276999"/>
          </a:xfrm>
          <a:prstGeom prst="rect">
            <a:avLst/>
          </a:prstGeom>
          <a:noFill/>
        </p:spPr>
        <p:txBody>
          <a:bodyPr wrap="none" rtlCol="0">
            <a:spAutoFit/>
          </a:bodyPr>
          <a:lstStyle/>
          <a:p>
            <a:r>
              <a:rPr lang="de-DE" dirty="0" smtClean="0"/>
              <a:t>Hold Zeitpunkt</a:t>
            </a:r>
            <a:endParaRPr lang="de-DE" dirty="0"/>
          </a:p>
        </p:txBody>
      </p:sp>
      <p:cxnSp>
        <p:nvCxnSpPr>
          <p:cNvPr id="9" name="Gerade Verbindung mit Pfeil 8"/>
          <p:cNvCxnSpPr/>
          <p:nvPr/>
        </p:nvCxnSpPr>
        <p:spPr bwMode="auto">
          <a:xfrm flipH="1">
            <a:off x="4572000" y="1447800"/>
            <a:ext cx="1066800" cy="144780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 name="Textfeld 65"/>
          <p:cNvSpPr txBox="1"/>
          <p:nvPr/>
        </p:nvSpPr>
        <p:spPr>
          <a:xfrm>
            <a:off x="4267200" y="2286000"/>
            <a:ext cx="458780" cy="276999"/>
          </a:xfrm>
          <a:prstGeom prst="rect">
            <a:avLst/>
          </a:prstGeom>
          <a:noFill/>
        </p:spPr>
        <p:txBody>
          <a:bodyPr wrap="none" rtlCol="0">
            <a:spAutoFit/>
          </a:bodyPr>
          <a:lstStyle/>
          <a:p>
            <a:r>
              <a:rPr lang="de-DE" dirty="0" smtClean="0"/>
              <a:t>FF2</a:t>
            </a:r>
            <a:endParaRPr lang="de-DE" dirty="0"/>
          </a:p>
        </p:txBody>
      </p:sp>
      <p:sp>
        <p:nvSpPr>
          <p:cNvPr id="68" name="Textfeld 67"/>
          <p:cNvSpPr txBox="1"/>
          <p:nvPr/>
        </p:nvSpPr>
        <p:spPr>
          <a:xfrm>
            <a:off x="4319298" y="3276600"/>
            <a:ext cx="354584" cy="276999"/>
          </a:xfrm>
          <a:prstGeom prst="rect">
            <a:avLst/>
          </a:prstGeom>
          <a:noFill/>
        </p:spPr>
        <p:txBody>
          <a:bodyPr wrap="none" rtlCol="0">
            <a:spAutoFit/>
          </a:bodyPr>
          <a:lstStyle/>
          <a:p>
            <a:r>
              <a:rPr lang="de-DE" dirty="0" smtClean="0"/>
              <a:t>L1</a:t>
            </a:r>
            <a:endParaRPr lang="de-DE" dirty="0"/>
          </a:p>
        </p:txBody>
      </p:sp>
      <p:sp>
        <p:nvSpPr>
          <p:cNvPr id="69" name="Abgerundetes Rechteck 68"/>
          <p:cNvSpPr/>
          <p:nvPr/>
        </p:nvSpPr>
        <p:spPr bwMode="auto">
          <a:xfrm>
            <a:off x="4267200" y="2743200"/>
            <a:ext cx="533400" cy="7620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0" name="Gerader Verbinder 69"/>
          <p:cNvCxnSpPr/>
          <p:nvPr/>
        </p:nvCxnSpPr>
        <p:spPr bwMode="auto">
          <a:xfrm>
            <a:off x="1676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r Verbinder 70"/>
          <p:cNvCxnSpPr/>
          <p:nvPr/>
        </p:nvCxnSpPr>
        <p:spPr bwMode="auto">
          <a:xfrm>
            <a:off x="1828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r Verbinder 71"/>
          <p:cNvCxnSpPr/>
          <p:nvPr/>
        </p:nvCxnSpPr>
        <p:spPr bwMode="auto">
          <a:xfrm>
            <a:off x="1981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r Verbinder 72"/>
          <p:cNvCxnSpPr/>
          <p:nvPr/>
        </p:nvCxnSpPr>
        <p:spPr bwMode="auto">
          <a:xfrm>
            <a:off x="21336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r Verbinder 73"/>
          <p:cNvCxnSpPr/>
          <p:nvPr/>
        </p:nvCxnSpPr>
        <p:spPr bwMode="auto">
          <a:xfrm>
            <a:off x="22860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Rechteck 4"/>
          <p:cNvSpPr/>
          <p:nvPr/>
        </p:nvSpPr>
        <p:spPr bwMode="auto">
          <a:xfrm>
            <a:off x="1143000" y="6019800"/>
            <a:ext cx="685800" cy="152400"/>
          </a:xfrm>
          <a:prstGeom prst="rect">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82" name="Gerader Verbinder 81"/>
          <p:cNvCxnSpPr/>
          <p:nvPr/>
        </p:nvCxnSpPr>
        <p:spPr bwMode="auto">
          <a:xfrm>
            <a:off x="1828800" y="5791200"/>
            <a:ext cx="0" cy="38100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mit Pfeil 25"/>
          <p:cNvCxnSpPr/>
          <p:nvPr/>
        </p:nvCxnSpPr>
        <p:spPr bwMode="auto">
          <a:xfrm flipH="1">
            <a:off x="1828800" y="990600"/>
            <a:ext cx="2057400" cy="480060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3" name="Textfeld 82"/>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Tree>
    <p:extLst>
      <p:ext uri="{BB962C8B-B14F-4D97-AF65-F5344CB8AC3E}">
        <p14:creationId xmlns:p14="http://schemas.microsoft.com/office/powerpoint/2010/main" val="16393743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Hold</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mit Pfeil 7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mit Pfeil 71"/>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73"/>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Textfeld 75"/>
          <p:cNvSpPr txBox="1"/>
          <p:nvPr/>
        </p:nvSpPr>
        <p:spPr>
          <a:xfrm>
            <a:off x="1031650" y="5486400"/>
            <a:ext cx="1173719" cy="276999"/>
          </a:xfrm>
          <a:prstGeom prst="rect">
            <a:avLst/>
          </a:prstGeom>
          <a:noFill/>
        </p:spPr>
        <p:txBody>
          <a:bodyPr wrap="none" rtlCol="0">
            <a:spAutoFit/>
          </a:bodyPr>
          <a:lstStyle/>
          <a:p>
            <a:r>
              <a:rPr lang="de-DE" dirty="0" smtClean="0"/>
              <a:t>Hold Zeitpunkt</a:t>
            </a:r>
            <a:endParaRPr lang="de-DE" dirty="0"/>
          </a:p>
        </p:txBody>
      </p:sp>
      <p:sp>
        <p:nvSpPr>
          <p:cNvPr id="77" name="Textfeld 76"/>
          <p:cNvSpPr txBox="1"/>
          <p:nvPr/>
        </p:nvSpPr>
        <p:spPr>
          <a:xfrm>
            <a:off x="4191000" y="26670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cxnSp>
        <p:nvCxnSpPr>
          <p:cNvPr id="62" name="Gerader Verbinder 61"/>
          <p:cNvCxnSpPr/>
          <p:nvPr/>
        </p:nvCxnSpPr>
        <p:spPr bwMode="auto">
          <a:xfrm>
            <a:off x="1676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r Verbinder 65"/>
          <p:cNvCxnSpPr/>
          <p:nvPr/>
        </p:nvCxnSpPr>
        <p:spPr bwMode="auto">
          <a:xfrm>
            <a:off x="1828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r Verbinder 66"/>
          <p:cNvCxnSpPr/>
          <p:nvPr/>
        </p:nvCxnSpPr>
        <p:spPr bwMode="auto">
          <a:xfrm>
            <a:off x="1981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r Verbinder 67"/>
          <p:cNvCxnSpPr/>
          <p:nvPr/>
        </p:nvCxnSpPr>
        <p:spPr bwMode="auto">
          <a:xfrm>
            <a:off x="21336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r Verbinder 68"/>
          <p:cNvCxnSpPr/>
          <p:nvPr/>
        </p:nvCxnSpPr>
        <p:spPr bwMode="auto">
          <a:xfrm>
            <a:off x="22860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2" name="Rechteck 81"/>
          <p:cNvSpPr/>
          <p:nvPr/>
        </p:nvSpPr>
        <p:spPr bwMode="auto">
          <a:xfrm>
            <a:off x="1143000" y="6019800"/>
            <a:ext cx="838200" cy="152400"/>
          </a:xfrm>
          <a:prstGeom prst="rect">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83" name="Gerader Verbinder 82"/>
          <p:cNvCxnSpPr/>
          <p:nvPr/>
        </p:nvCxnSpPr>
        <p:spPr bwMode="auto">
          <a:xfrm>
            <a:off x="1828800" y="5791200"/>
            <a:ext cx="0" cy="38100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4" name="Textfeld 83"/>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Tree>
    <p:extLst>
      <p:ext uri="{BB962C8B-B14F-4D97-AF65-F5344CB8AC3E}">
        <p14:creationId xmlns:p14="http://schemas.microsoft.com/office/powerpoint/2010/main" val="21775836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Hold</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smtClean="0"/>
              <a:t>Nach einer Verzögerung (</a:t>
            </a:r>
            <a:r>
              <a:rPr lang="de-DE" dirty="0" err="1" smtClean="0"/>
              <a:t>delay</a:t>
            </a:r>
            <a:r>
              <a:rPr lang="de-DE" dirty="0" smtClean="0"/>
              <a:t>) </a:t>
            </a:r>
            <a:r>
              <a:rPr lang="de-DE" u="sng" dirty="0" smtClean="0"/>
              <a:t>ändert sich D2</a:t>
            </a:r>
            <a:endParaRPr lang="de-DE" u="sng"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7</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38100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flipV="1">
            <a:off x="39624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mit Pfeil 6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mit Pfeil 6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73"/>
          <p:cNvCxnSpPr/>
          <p:nvPr/>
        </p:nvCxnSpPr>
        <p:spPr bwMode="auto">
          <a:xfrm>
            <a:off x="21336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Textfeld 75"/>
          <p:cNvSpPr txBox="1"/>
          <p:nvPr/>
        </p:nvSpPr>
        <p:spPr>
          <a:xfrm>
            <a:off x="2133600" y="51816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78" name="Gerade Verbindung mit Pfeil 77"/>
          <p:cNvCxnSpPr/>
          <p:nvPr/>
        </p:nvCxnSpPr>
        <p:spPr bwMode="auto">
          <a:xfrm>
            <a:off x="1676400" y="41910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Textfeld 78"/>
          <p:cNvSpPr txBox="1"/>
          <p:nvPr/>
        </p:nvSpPr>
        <p:spPr>
          <a:xfrm>
            <a:off x="1322479" y="3886200"/>
            <a:ext cx="575799" cy="276999"/>
          </a:xfrm>
          <a:prstGeom prst="rect">
            <a:avLst/>
          </a:prstGeom>
          <a:noFill/>
        </p:spPr>
        <p:txBody>
          <a:bodyPr wrap="none" rtlCol="0">
            <a:spAutoFit/>
          </a:bodyPr>
          <a:lstStyle/>
          <a:p>
            <a:r>
              <a:rPr lang="de-DE" dirty="0" smtClean="0"/>
              <a:t>Delay</a:t>
            </a:r>
            <a:endParaRPr lang="de-DE" dirty="0"/>
          </a:p>
        </p:txBody>
      </p:sp>
      <p:sp>
        <p:nvSpPr>
          <p:cNvPr id="80" name="Textfeld 79"/>
          <p:cNvSpPr txBox="1"/>
          <p:nvPr/>
        </p:nvSpPr>
        <p:spPr>
          <a:xfrm>
            <a:off x="1031650" y="5486400"/>
            <a:ext cx="1173719" cy="276999"/>
          </a:xfrm>
          <a:prstGeom prst="rect">
            <a:avLst/>
          </a:prstGeom>
          <a:noFill/>
        </p:spPr>
        <p:txBody>
          <a:bodyPr wrap="none" rtlCol="0">
            <a:spAutoFit/>
          </a:bodyPr>
          <a:lstStyle/>
          <a:p>
            <a:r>
              <a:rPr lang="de-DE" dirty="0" smtClean="0"/>
              <a:t>Hold Zeitpunkt</a:t>
            </a:r>
            <a:endParaRPr lang="de-DE" dirty="0"/>
          </a:p>
        </p:txBody>
      </p:sp>
      <p:sp>
        <p:nvSpPr>
          <p:cNvPr id="82" name="Textfeld 81"/>
          <p:cNvSpPr txBox="1"/>
          <p:nvPr/>
        </p:nvSpPr>
        <p:spPr>
          <a:xfrm>
            <a:off x="4191000" y="26670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cxnSp>
        <p:nvCxnSpPr>
          <p:cNvPr id="70" name="Gerader Verbinder 69"/>
          <p:cNvCxnSpPr/>
          <p:nvPr/>
        </p:nvCxnSpPr>
        <p:spPr bwMode="auto">
          <a:xfrm>
            <a:off x="1676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r Verbinder 71"/>
          <p:cNvCxnSpPr/>
          <p:nvPr/>
        </p:nvCxnSpPr>
        <p:spPr bwMode="auto">
          <a:xfrm>
            <a:off x="1828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r Verbinder 72"/>
          <p:cNvCxnSpPr/>
          <p:nvPr/>
        </p:nvCxnSpPr>
        <p:spPr bwMode="auto">
          <a:xfrm>
            <a:off x="1981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r Verbinder 74"/>
          <p:cNvCxnSpPr/>
          <p:nvPr/>
        </p:nvCxnSpPr>
        <p:spPr bwMode="auto">
          <a:xfrm>
            <a:off x="21336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r Verbinder 76"/>
          <p:cNvCxnSpPr/>
          <p:nvPr/>
        </p:nvCxnSpPr>
        <p:spPr bwMode="auto">
          <a:xfrm>
            <a:off x="22860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Rechteck 88"/>
          <p:cNvSpPr/>
          <p:nvPr/>
        </p:nvSpPr>
        <p:spPr bwMode="auto">
          <a:xfrm>
            <a:off x="1143000" y="6019800"/>
            <a:ext cx="990600" cy="152400"/>
          </a:xfrm>
          <a:prstGeom prst="rect">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90" name="Gerader Verbinder 89"/>
          <p:cNvCxnSpPr/>
          <p:nvPr/>
        </p:nvCxnSpPr>
        <p:spPr bwMode="auto">
          <a:xfrm>
            <a:off x="1828800" y="5791200"/>
            <a:ext cx="0" cy="38100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r Verbinder 90"/>
          <p:cNvCxnSpPr/>
          <p:nvPr/>
        </p:nvCxnSpPr>
        <p:spPr bwMode="auto">
          <a:xfrm>
            <a:off x="2133600" y="5791200"/>
            <a:ext cx="0" cy="381000"/>
          </a:xfrm>
          <a:prstGeom prst="line">
            <a:avLst/>
          </a:prstGeom>
          <a:noFill/>
          <a:ln w="25400" cap="flat" cmpd="sng" algn="ctr">
            <a:solidFill>
              <a:schemeClr val="tx1"/>
            </a:solidFill>
            <a:prstDash val="solid"/>
            <a:round/>
            <a:headEnd type="arrow"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mit Pfeil 8"/>
          <p:cNvCxnSpPr/>
          <p:nvPr/>
        </p:nvCxnSpPr>
        <p:spPr bwMode="auto">
          <a:xfrm flipH="1">
            <a:off x="2133600" y="990600"/>
            <a:ext cx="2057400" cy="480060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 name="Textfeld 91"/>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Tree>
    <p:extLst>
      <p:ext uri="{BB962C8B-B14F-4D97-AF65-F5344CB8AC3E}">
        <p14:creationId xmlns:p14="http://schemas.microsoft.com/office/powerpoint/2010/main" val="34734450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Hold</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smtClean="0"/>
              <a:t>Wir definieren Hold-</a:t>
            </a:r>
            <a:r>
              <a:rPr lang="de-DE" dirty="0" err="1" smtClean="0"/>
              <a:t>Slack</a:t>
            </a:r>
            <a:r>
              <a:rPr lang="de-DE" dirty="0" smtClean="0"/>
              <a:t> als Differenz zwischen der D2 Änderung und dem Hold Zeitpunkt </a:t>
            </a:r>
          </a:p>
          <a:p>
            <a:r>
              <a:rPr lang="de-DE" dirty="0" smtClean="0"/>
              <a:t>Positiver </a:t>
            </a:r>
            <a:r>
              <a:rPr lang="de-DE" dirty="0" err="1" smtClean="0"/>
              <a:t>Slack</a:t>
            </a:r>
            <a:r>
              <a:rPr lang="de-DE" dirty="0" smtClean="0"/>
              <a:t> </a:t>
            </a:r>
            <a:r>
              <a:rPr lang="de-DE" dirty="0" smtClean="0"/>
              <a:t>zeigt ob es in Ordnung ist (</a:t>
            </a:r>
            <a:r>
              <a:rPr lang="de-DE" dirty="0" err="1" smtClean="0"/>
              <a:t>Slack</a:t>
            </a:r>
            <a:r>
              <a:rPr lang="de-DE" dirty="0" smtClean="0"/>
              <a:t>&gt;0) </a:t>
            </a:r>
            <a:endParaRPr lang="de-DE" dirty="0"/>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8</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38100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flipV="1">
            <a:off x="39624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mit Pfeil 6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mit Pfeil 6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73"/>
          <p:cNvCxnSpPr/>
          <p:nvPr/>
        </p:nvCxnSpPr>
        <p:spPr bwMode="auto">
          <a:xfrm>
            <a:off x="21336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Textfeld 75"/>
          <p:cNvSpPr txBox="1"/>
          <p:nvPr/>
        </p:nvSpPr>
        <p:spPr>
          <a:xfrm>
            <a:off x="2133600" y="51816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sp>
        <p:nvSpPr>
          <p:cNvPr id="77" name="Textfeld 76"/>
          <p:cNvSpPr txBox="1"/>
          <p:nvPr/>
        </p:nvSpPr>
        <p:spPr>
          <a:xfrm>
            <a:off x="2362200" y="5486400"/>
            <a:ext cx="1860253" cy="276999"/>
          </a:xfrm>
          <a:prstGeom prst="rect">
            <a:avLst/>
          </a:prstGeom>
          <a:noFill/>
        </p:spPr>
        <p:txBody>
          <a:bodyPr wrap="none" rtlCol="0">
            <a:spAutoFit/>
          </a:bodyPr>
          <a:lstStyle/>
          <a:p>
            <a:r>
              <a:rPr lang="de-DE" dirty="0" smtClean="0"/>
              <a:t>Keine Hold Zeit Violation</a:t>
            </a:r>
            <a:endParaRPr lang="de-DE" dirty="0"/>
          </a:p>
        </p:txBody>
      </p:sp>
      <p:cxnSp>
        <p:nvCxnSpPr>
          <p:cNvPr id="78" name="Gerade Verbindung mit Pfeil 77"/>
          <p:cNvCxnSpPr/>
          <p:nvPr/>
        </p:nvCxnSpPr>
        <p:spPr bwMode="auto">
          <a:xfrm>
            <a:off x="1676400" y="41910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Textfeld 78"/>
          <p:cNvSpPr txBox="1"/>
          <p:nvPr/>
        </p:nvSpPr>
        <p:spPr>
          <a:xfrm>
            <a:off x="1322479" y="3886200"/>
            <a:ext cx="575799" cy="276999"/>
          </a:xfrm>
          <a:prstGeom prst="rect">
            <a:avLst/>
          </a:prstGeom>
          <a:noFill/>
        </p:spPr>
        <p:txBody>
          <a:bodyPr wrap="none" rtlCol="0">
            <a:spAutoFit/>
          </a:bodyPr>
          <a:lstStyle/>
          <a:p>
            <a:r>
              <a:rPr lang="de-DE" dirty="0" smtClean="0"/>
              <a:t>Delay</a:t>
            </a:r>
            <a:endParaRPr lang="de-DE" dirty="0"/>
          </a:p>
        </p:txBody>
      </p:sp>
      <p:sp>
        <p:nvSpPr>
          <p:cNvPr id="80" name="Textfeld 79"/>
          <p:cNvSpPr txBox="1"/>
          <p:nvPr/>
        </p:nvSpPr>
        <p:spPr>
          <a:xfrm>
            <a:off x="1031650" y="5486400"/>
            <a:ext cx="1173719" cy="276999"/>
          </a:xfrm>
          <a:prstGeom prst="rect">
            <a:avLst/>
          </a:prstGeom>
          <a:noFill/>
        </p:spPr>
        <p:txBody>
          <a:bodyPr wrap="none" rtlCol="0">
            <a:spAutoFit/>
          </a:bodyPr>
          <a:lstStyle/>
          <a:p>
            <a:r>
              <a:rPr lang="de-DE" dirty="0" smtClean="0"/>
              <a:t>Hold Zeitpunkt</a:t>
            </a:r>
            <a:endParaRPr lang="de-DE" dirty="0"/>
          </a:p>
        </p:txBody>
      </p:sp>
      <p:sp>
        <p:nvSpPr>
          <p:cNvPr id="81" name="Textfeld 80"/>
          <p:cNvSpPr txBox="1"/>
          <p:nvPr/>
        </p:nvSpPr>
        <p:spPr>
          <a:xfrm>
            <a:off x="2362200" y="5867400"/>
            <a:ext cx="3113802" cy="276999"/>
          </a:xfrm>
          <a:prstGeom prst="rect">
            <a:avLst/>
          </a:prstGeom>
          <a:noFill/>
        </p:spPr>
        <p:txBody>
          <a:bodyPr wrap="none" rtlCol="0">
            <a:spAutoFit/>
          </a:bodyPr>
          <a:lstStyle/>
          <a:p>
            <a:r>
              <a:rPr lang="de-DE" dirty="0" err="1" smtClean="0"/>
              <a:t>Slack</a:t>
            </a:r>
            <a:r>
              <a:rPr lang="de-DE" dirty="0" smtClean="0"/>
              <a:t> = Ck1 + Delay – (Ck2 + </a:t>
            </a:r>
            <a:r>
              <a:rPr lang="de-DE" dirty="0" err="1" smtClean="0"/>
              <a:t>Thold</a:t>
            </a:r>
            <a:r>
              <a:rPr lang="de-DE" dirty="0" smtClean="0"/>
              <a:t>) &gt; 0 </a:t>
            </a:r>
            <a:r>
              <a:rPr lang="de-DE" dirty="0" smtClean="0">
                <a:sym typeface="Wingdings" panose="05000000000000000000" pitchFamily="2" charset="2"/>
              </a:rPr>
              <a:t></a:t>
            </a:r>
            <a:endParaRPr lang="de-DE" dirty="0"/>
          </a:p>
        </p:txBody>
      </p:sp>
      <p:sp>
        <p:nvSpPr>
          <p:cNvPr id="82" name="Textfeld 81"/>
          <p:cNvSpPr txBox="1"/>
          <p:nvPr/>
        </p:nvSpPr>
        <p:spPr>
          <a:xfrm>
            <a:off x="4191000" y="26670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sp>
        <p:nvSpPr>
          <p:cNvPr id="70" name="Geschweifte Klammer links 69"/>
          <p:cNvSpPr/>
          <p:nvPr/>
        </p:nvSpPr>
        <p:spPr bwMode="auto">
          <a:xfrm rot="16200000">
            <a:off x="4305300" y="5981700"/>
            <a:ext cx="304800" cy="685800"/>
          </a:xfrm>
          <a:prstGeom prst="leftBrac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sp>
        <p:nvSpPr>
          <p:cNvPr id="72" name="Geschweifte Klammer links 71"/>
          <p:cNvSpPr/>
          <p:nvPr/>
        </p:nvSpPr>
        <p:spPr bwMode="auto">
          <a:xfrm rot="16200000">
            <a:off x="3314700" y="5981700"/>
            <a:ext cx="304800" cy="685800"/>
          </a:xfrm>
          <a:prstGeom prst="leftBrac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sp>
        <p:nvSpPr>
          <p:cNvPr id="73" name="Textfeld 72"/>
          <p:cNvSpPr txBox="1"/>
          <p:nvPr/>
        </p:nvSpPr>
        <p:spPr>
          <a:xfrm>
            <a:off x="4495800" y="6324600"/>
            <a:ext cx="1173719" cy="276999"/>
          </a:xfrm>
          <a:prstGeom prst="rect">
            <a:avLst/>
          </a:prstGeom>
          <a:noFill/>
        </p:spPr>
        <p:txBody>
          <a:bodyPr wrap="none" rtlCol="0">
            <a:spAutoFit/>
          </a:bodyPr>
          <a:lstStyle/>
          <a:p>
            <a:r>
              <a:rPr lang="de-DE" dirty="0"/>
              <a:t>Hold Zeitpunkt</a:t>
            </a:r>
          </a:p>
        </p:txBody>
      </p:sp>
      <p:sp>
        <p:nvSpPr>
          <p:cNvPr id="75" name="Textfeld 74"/>
          <p:cNvSpPr txBox="1"/>
          <p:nvPr/>
        </p:nvSpPr>
        <p:spPr>
          <a:xfrm>
            <a:off x="2362200" y="6324600"/>
            <a:ext cx="1087156" cy="276999"/>
          </a:xfrm>
          <a:prstGeom prst="rect">
            <a:avLst/>
          </a:prstGeom>
          <a:noFill/>
        </p:spPr>
        <p:txBody>
          <a:bodyPr wrap="none" rtlCol="0">
            <a:spAutoFit/>
          </a:bodyPr>
          <a:lstStyle/>
          <a:p>
            <a:r>
              <a:rPr lang="de-DE" dirty="0"/>
              <a:t>D2 Änderung</a:t>
            </a:r>
          </a:p>
        </p:txBody>
      </p:sp>
      <p:cxnSp>
        <p:nvCxnSpPr>
          <p:cNvPr id="95" name="Gerader Verbinder 94"/>
          <p:cNvCxnSpPr/>
          <p:nvPr/>
        </p:nvCxnSpPr>
        <p:spPr bwMode="auto">
          <a:xfrm>
            <a:off x="16764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Gerader Verbinder 95"/>
          <p:cNvCxnSpPr/>
          <p:nvPr/>
        </p:nvCxnSpPr>
        <p:spPr bwMode="auto">
          <a:xfrm>
            <a:off x="18288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Gerader Verbinder 96"/>
          <p:cNvCxnSpPr/>
          <p:nvPr/>
        </p:nvCxnSpPr>
        <p:spPr bwMode="auto">
          <a:xfrm>
            <a:off x="19812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r Verbinder 97"/>
          <p:cNvCxnSpPr/>
          <p:nvPr/>
        </p:nvCxnSpPr>
        <p:spPr bwMode="auto">
          <a:xfrm>
            <a:off x="21336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r Verbinder 98"/>
          <p:cNvCxnSpPr/>
          <p:nvPr/>
        </p:nvCxnSpPr>
        <p:spPr bwMode="auto">
          <a:xfrm>
            <a:off x="2286000" y="57912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Rechteck 99"/>
          <p:cNvSpPr/>
          <p:nvPr/>
        </p:nvSpPr>
        <p:spPr bwMode="auto">
          <a:xfrm>
            <a:off x="1143000" y="6019800"/>
            <a:ext cx="990600" cy="152400"/>
          </a:xfrm>
          <a:prstGeom prst="rect">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01" name="Gerader Verbinder 100"/>
          <p:cNvCxnSpPr/>
          <p:nvPr/>
        </p:nvCxnSpPr>
        <p:spPr bwMode="auto">
          <a:xfrm>
            <a:off x="1828800" y="5791200"/>
            <a:ext cx="0" cy="38100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r Verbinder 101"/>
          <p:cNvCxnSpPr/>
          <p:nvPr/>
        </p:nvCxnSpPr>
        <p:spPr bwMode="auto">
          <a:xfrm>
            <a:off x="2133600" y="5791200"/>
            <a:ext cx="0" cy="381000"/>
          </a:xfrm>
          <a:prstGeom prst="line">
            <a:avLst/>
          </a:prstGeom>
          <a:noFill/>
          <a:ln w="25400" cap="flat" cmpd="sng" algn="ctr">
            <a:solidFill>
              <a:schemeClr val="tx1"/>
            </a:solidFill>
            <a:prstDash val="solid"/>
            <a:round/>
            <a:headEnd type="arrow"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mit Pfeil 8"/>
          <p:cNvCxnSpPr/>
          <p:nvPr/>
        </p:nvCxnSpPr>
        <p:spPr bwMode="auto">
          <a:xfrm flipH="1">
            <a:off x="2133600" y="5486400"/>
            <a:ext cx="228600" cy="30480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3" name="Textfeld 102"/>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Tree>
    <p:extLst>
      <p:ext uri="{BB962C8B-B14F-4D97-AF65-F5344CB8AC3E}">
        <p14:creationId xmlns:p14="http://schemas.microsoft.com/office/powerpoint/2010/main" val="42416660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Hold</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 </a:t>
            </a:r>
            <a:r>
              <a:rPr lang="de-DE" dirty="0" smtClean="0"/>
              <a:t>Verletzung / zeitlicher Ablauf</a:t>
            </a:r>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9</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2954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676400" y="4343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p:nvPr/>
        </p:nvCxnSpPr>
        <p:spPr bwMode="auto">
          <a:xfrm>
            <a:off x="685800" y="39624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Gleichschenkliges Dreieck 10"/>
          <p:cNvSpPr/>
          <p:nvPr/>
        </p:nvSpPr>
        <p:spPr bwMode="auto">
          <a:xfrm rot="5400000">
            <a:off x="2895600" y="3810000"/>
            <a:ext cx="304800" cy="3048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5" name="Gerade Verbindung 64"/>
          <p:cNvCxnSpPr/>
          <p:nvPr/>
        </p:nvCxnSpPr>
        <p:spPr bwMode="auto">
          <a:xfrm>
            <a:off x="3200400" y="3962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25"/>
          <p:cNvCxnSpPr/>
          <p:nvPr/>
        </p:nvCxnSpPr>
        <p:spPr bwMode="auto">
          <a:xfrm>
            <a:off x="38100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65"/>
          <p:cNvCxnSpPr/>
          <p:nvPr/>
        </p:nvCxnSpPr>
        <p:spPr bwMode="auto">
          <a:xfrm>
            <a:off x="12192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Textfeld 4"/>
          <p:cNvSpPr txBox="1"/>
          <p:nvPr/>
        </p:nvSpPr>
        <p:spPr>
          <a:xfrm>
            <a:off x="3048000" y="3962400"/>
            <a:ext cx="926280" cy="276999"/>
          </a:xfrm>
          <a:prstGeom prst="rect">
            <a:avLst/>
          </a:prstGeom>
          <a:noFill/>
        </p:spPr>
        <p:txBody>
          <a:bodyPr wrap="none" rtlCol="0">
            <a:spAutoFit/>
          </a:bodyPr>
          <a:lstStyle/>
          <a:p>
            <a:r>
              <a:rPr lang="de-DE" dirty="0" smtClean="0"/>
              <a:t>Takt-</a:t>
            </a:r>
            <a:r>
              <a:rPr lang="de-DE" dirty="0" err="1" smtClean="0"/>
              <a:t>Buffer</a:t>
            </a:r>
            <a:endParaRPr lang="de-DE" dirty="0"/>
          </a:p>
        </p:txBody>
      </p:sp>
      <p:sp>
        <p:nvSpPr>
          <p:cNvPr id="67" name="Textfeld 66"/>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Tree>
    <p:extLst>
      <p:ext uri="{BB962C8B-B14F-4D97-AF65-F5344CB8AC3E}">
        <p14:creationId xmlns:p14="http://schemas.microsoft.com/office/powerpoint/2010/main" val="4769623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SDSSMALL2_2">
  <a:themeElements>
    <a:clrScheme name="SDSSMALL2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DSSMALL2_2">
      <a:majorFont>
        <a:latin typeface="Arial"/>
        <a:ea typeface=""/>
        <a:cs typeface="Arial"/>
      </a:majorFont>
      <a:minorFont>
        <a:latin typeface="Arial"/>
        <a:ea typeface=""/>
        <a:cs typeface="Arial"/>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sz="12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sz="12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SDSSMALL2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DSSMALL2_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DSSMALL2_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DSSMALL2_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DSSMALL2_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DSSMALL2_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DSSMALL2_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DSSMALL2_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DSSMALL2_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DSSMALL2_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DSSMALL2_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DSSMALL2_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SDSSMALL2_2</Template>
  <TotalTime>0</TotalTime>
  <Words>759</Words>
  <Application>Microsoft Office PowerPoint</Application>
  <PresentationFormat>Bildschirmpräsentation (4:3)</PresentationFormat>
  <Paragraphs>265</Paragraphs>
  <Slides>35</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35</vt:i4>
      </vt:variant>
    </vt:vector>
  </HeadingPairs>
  <TitlesOfParts>
    <vt:vector size="38" baseType="lpstr">
      <vt:lpstr>Arial</vt:lpstr>
      <vt:lpstr>Wingdings</vt:lpstr>
      <vt:lpstr>SDSSMALL2_2</vt:lpstr>
      <vt:lpstr>Vorlesung 6 Setup und Hold Zeit </vt:lpstr>
      <vt:lpstr>…</vt:lpstr>
      <vt:lpstr>Hold</vt:lpstr>
      <vt:lpstr>Hold</vt:lpstr>
      <vt:lpstr>Hold</vt:lpstr>
      <vt:lpstr>Hold</vt:lpstr>
      <vt:lpstr>Hold</vt:lpstr>
      <vt:lpstr>Hold</vt:lpstr>
      <vt:lpstr>Hold</vt:lpstr>
      <vt:lpstr>Hold</vt:lpstr>
      <vt:lpstr>Hold</vt:lpstr>
      <vt:lpstr>Hold</vt:lpstr>
      <vt:lpstr>Hold</vt:lpstr>
      <vt:lpstr>Hold</vt:lpstr>
      <vt:lpstr>PowerPoint-Präsentation</vt:lpstr>
      <vt:lpstr>PowerPoint-Präsentation</vt:lpstr>
      <vt:lpstr>Setup</vt:lpstr>
      <vt:lpstr>Setup</vt:lpstr>
      <vt:lpstr>Setup</vt:lpstr>
      <vt:lpstr>Setup</vt:lpstr>
      <vt:lpstr>Setup</vt:lpstr>
      <vt:lpstr>Setup</vt:lpstr>
      <vt:lpstr>Setup</vt:lpstr>
      <vt:lpstr>Setup</vt:lpstr>
      <vt:lpstr>Setup</vt:lpstr>
      <vt:lpstr>Setup</vt:lpstr>
      <vt:lpstr>Setup</vt:lpstr>
      <vt:lpstr>Setup</vt:lpstr>
      <vt:lpstr>Setup</vt:lpstr>
      <vt:lpstr>Setup</vt:lpstr>
      <vt:lpstr>Setup</vt:lpstr>
      <vt:lpstr>Setup</vt:lpstr>
      <vt:lpstr>Setup</vt:lpstr>
      <vt:lpstr>Zusammenfassung 1</vt:lpstr>
      <vt:lpstr>Zusammenfassung 2</vt:lpstr>
    </vt:vector>
  </TitlesOfParts>
  <Company>University Mannheim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Ivan Peric</dc:creator>
  <cp:lastModifiedBy>Peric, Ivan (IPE)</cp:lastModifiedBy>
  <cp:revision>1547</cp:revision>
  <dcterms:created xsi:type="dcterms:W3CDTF">2010-08-30T10:07:17Z</dcterms:created>
  <dcterms:modified xsi:type="dcterms:W3CDTF">2019-06-04T08:20:49Z</dcterms:modified>
</cp:coreProperties>
</file>