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1282" r:id="rId2"/>
    <p:sldId id="1291" r:id="rId3"/>
    <p:sldId id="1292" r:id="rId4"/>
    <p:sldId id="1208" r:id="rId5"/>
    <p:sldId id="1209" r:id="rId6"/>
    <p:sldId id="1210" r:id="rId7"/>
    <p:sldId id="1293" r:id="rId8"/>
    <p:sldId id="1211" r:id="rId9"/>
    <p:sldId id="1213" r:id="rId10"/>
    <p:sldId id="1214" r:id="rId11"/>
    <p:sldId id="1218" r:id="rId12"/>
    <p:sldId id="1219" r:id="rId13"/>
    <p:sldId id="1221" r:id="rId14"/>
    <p:sldId id="1222" r:id="rId15"/>
    <p:sldId id="1295" r:id="rId16"/>
    <p:sldId id="1296" r:id="rId17"/>
    <p:sldId id="1223" r:id="rId18"/>
    <p:sldId id="1224" r:id="rId19"/>
    <p:sldId id="1225" r:id="rId20"/>
    <p:sldId id="1227" r:id="rId21"/>
    <p:sldId id="1228" r:id="rId22"/>
    <p:sldId id="1230" r:id="rId23"/>
    <p:sldId id="1231" r:id="rId24"/>
    <p:sldId id="1294" r:id="rId25"/>
    <p:sldId id="1232" r:id="rId26"/>
    <p:sldId id="1233" r:id="rId27"/>
    <p:sldId id="1234" r:id="rId28"/>
    <p:sldId id="1235" r:id="rId29"/>
    <p:sldId id="1236" r:id="rId30"/>
    <p:sldId id="1237" r:id="rId31"/>
    <p:sldId id="1239" r:id="rId32"/>
    <p:sldId id="1240" r:id="rId33"/>
    <p:sldId id="1241" r:id="rId34"/>
    <p:sldId id="1243" r:id="rId35"/>
    <p:sldId id="1289" r:id="rId36"/>
  </p:sldIdLst>
  <p:sldSz cx="9144000" cy="6858000" type="screen4x3"/>
  <p:notesSz cx="6781800" cy="9918700"/>
  <p:defaultTextStyle>
    <a:defPPr>
      <a:defRPr lang="de-DE"/>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9900"/>
    <a:srgbClr val="0000CC"/>
    <a:srgbClr val="FFFF99"/>
    <a:srgbClr val="FFCC99"/>
    <a:srgbClr val="FFCC66"/>
    <a:srgbClr val="FF0701"/>
    <a:srgbClr val="3333CC"/>
    <a:srgbClr val="52B1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0154" autoAdjust="0"/>
  </p:normalViewPr>
  <p:slideViewPr>
    <p:cSldViewPr>
      <p:cViewPr varScale="1">
        <p:scale>
          <a:sx n="75" d="100"/>
          <a:sy n="75" d="100"/>
        </p:scale>
        <p:origin x="32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de-DE"/>
          </a:p>
        </p:txBody>
      </p:sp>
      <p:sp>
        <p:nvSpPr>
          <p:cNvPr id="132099" name="Rectangle 3"/>
          <p:cNvSpPr>
            <a:spLocks noGrp="1" noChangeArrowheads="1"/>
          </p:cNvSpPr>
          <p:nvPr>
            <p:ph type="dt" sz="quarter"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de-DE"/>
          </a:p>
        </p:txBody>
      </p:sp>
      <p:sp>
        <p:nvSpPr>
          <p:cNvPr id="132100" name="Rectangle 4"/>
          <p:cNvSpPr>
            <a:spLocks noGrp="1" noChangeArrowheads="1"/>
          </p:cNvSpPr>
          <p:nvPr>
            <p:ph type="ftr" sz="quarter" idx="2"/>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de-DE"/>
          </a:p>
        </p:txBody>
      </p:sp>
      <p:sp>
        <p:nvSpPr>
          <p:cNvPr id="132101" name="Rectangle 5"/>
          <p:cNvSpPr>
            <a:spLocks noGrp="1" noChangeArrowheads="1"/>
          </p:cNvSpPr>
          <p:nvPr>
            <p:ph type="sldNum" sz="quarter" idx="3"/>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E5A8AB54-7787-4AC4-BDC4-86C8883C3FFB}" type="slidenum">
              <a:rPr lang="en-US" altLang="de-DE"/>
              <a:pPr>
                <a:defRPr/>
              </a:pPr>
              <a:t>‹Nr.›</a:t>
            </a:fld>
            <a:endParaRPr lang="en-US" altLang="de-DE"/>
          </a:p>
        </p:txBody>
      </p:sp>
    </p:spTree>
    <p:extLst>
      <p:ext uri="{BB962C8B-B14F-4D97-AF65-F5344CB8AC3E}">
        <p14:creationId xmlns:p14="http://schemas.microsoft.com/office/powerpoint/2010/main" val="20645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de-DE" altLang="de-DE"/>
          </a:p>
        </p:txBody>
      </p:sp>
      <p:sp>
        <p:nvSpPr>
          <p:cNvPr id="3075" name="Rectangle 3"/>
          <p:cNvSpPr>
            <a:spLocks noGrp="1" noChangeArrowheads="1"/>
          </p:cNvSpPr>
          <p:nvPr>
            <p:ph type="dt"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de-DE" altLang="de-DE"/>
          </a:p>
        </p:txBody>
      </p:sp>
      <p:sp>
        <p:nvSpPr>
          <p:cNvPr id="5427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7863" y="4711700"/>
            <a:ext cx="542607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de-DE" altLang="de-DE"/>
          </a:p>
        </p:txBody>
      </p:sp>
      <p:sp>
        <p:nvSpPr>
          <p:cNvPr id="3079" name="Rectangle 7"/>
          <p:cNvSpPr>
            <a:spLocks noGrp="1" noChangeArrowheads="1"/>
          </p:cNvSpPr>
          <p:nvPr>
            <p:ph type="sldNum" sz="quarter" idx="5"/>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29CEF06C-B910-4FAD-A5E6-775894F8EE33}" type="slidenum">
              <a:rPr lang="de-DE" altLang="de-DE"/>
              <a:pPr>
                <a:defRPr/>
              </a:pPr>
              <a:t>‹Nr.›</a:t>
            </a:fld>
            <a:endParaRPr lang="de-DE" altLang="de-DE"/>
          </a:p>
        </p:txBody>
      </p:sp>
    </p:spTree>
    <p:extLst>
      <p:ext uri="{BB962C8B-B14F-4D97-AF65-F5344CB8AC3E}">
        <p14:creationId xmlns:p14="http://schemas.microsoft.com/office/powerpoint/2010/main" val="60259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73917EFD-3C9F-4F81-B760-9000E55AF854}" type="slidenum">
              <a:rPr lang="de-DE" altLang="de-DE"/>
              <a:pPr>
                <a:defRPr/>
              </a:pPr>
              <a:t>‹Nr.›</a:t>
            </a:fld>
            <a:endParaRPr lang="de-DE" altLang="de-DE"/>
          </a:p>
        </p:txBody>
      </p:sp>
    </p:spTree>
    <p:extLst>
      <p:ext uri="{BB962C8B-B14F-4D97-AF65-F5344CB8AC3E}">
        <p14:creationId xmlns:p14="http://schemas.microsoft.com/office/powerpoint/2010/main" val="3005611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CF7F6EFC-FC9D-4D19-8849-5E2A1F716224}" type="slidenum">
              <a:rPr lang="de-DE" altLang="de-DE"/>
              <a:pPr>
                <a:defRPr/>
              </a:pPr>
              <a:t>‹Nr.›</a:t>
            </a:fld>
            <a:endParaRPr lang="de-DE" altLang="de-DE"/>
          </a:p>
        </p:txBody>
      </p:sp>
    </p:spTree>
    <p:extLst>
      <p:ext uri="{BB962C8B-B14F-4D97-AF65-F5344CB8AC3E}">
        <p14:creationId xmlns:p14="http://schemas.microsoft.com/office/powerpoint/2010/main" val="181976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30175"/>
            <a:ext cx="2057400" cy="65389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30175"/>
            <a:ext cx="6019800" cy="65389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4D01833A-3B55-4D9B-B178-5451B2B2B1D0}" type="slidenum">
              <a:rPr lang="de-DE" altLang="de-DE"/>
              <a:pPr>
                <a:defRPr/>
              </a:pPr>
              <a:t>‹Nr.›</a:t>
            </a:fld>
            <a:endParaRPr lang="de-DE" altLang="de-DE"/>
          </a:p>
        </p:txBody>
      </p:sp>
    </p:spTree>
    <p:extLst>
      <p:ext uri="{BB962C8B-B14F-4D97-AF65-F5344CB8AC3E}">
        <p14:creationId xmlns:p14="http://schemas.microsoft.com/office/powerpoint/2010/main" val="213143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EED81A54-E60C-4E03-A5C6-08FAFB55BF65}" type="slidenum">
              <a:rPr lang="de-DE" altLang="de-DE"/>
              <a:pPr>
                <a:defRPr/>
              </a:pPr>
              <a:t>‹Nr.›</a:t>
            </a:fld>
            <a:endParaRPr lang="de-DE" altLang="de-DE"/>
          </a:p>
        </p:txBody>
      </p:sp>
    </p:spTree>
    <p:extLst>
      <p:ext uri="{BB962C8B-B14F-4D97-AF65-F5344CB8AC3E}">
        <p14:creationId xmlns:p14="http://schemas.microsoft.com/office/powerpoint/2010/main" val="1163725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01ABB0D5-BA17-432A-A083-5E9EB101FCD3}" type="slidenum">
              <a:rPr lang="de-DE" altLang="de-DE"/>
              <a:pPr>
                <a:defRPr/>
              </a:pPr>
              <a:t>‹Nr.›</a:t>
            </a:fld>
            <a:endParaRPr lang="de-DE" altLang="de-DE"/>
          </a:p>
        </p:txBody>
      </p:sp>
    </p:spTree>
    <p:extLst>
      <p:ext uri="{BB962C8B-B14F-4D97-AF65-F5344CB8AC3E}">
        <p14:creationId xmlns:p14="http://schemas.microsoft.com/office/powerpoint/2010/main" val="3972245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0F75F677-3C58-4D96-988C-15361F3C177C}" type="slidenum">
              <a:rPr lang="de-DE" altLang="de-DE"/>
              <a:pPr>
                <a:defRPr/>
              </a:pPr>
              <a:t>‹Nr.›</a:t>
            </a:fld>
            <a:endParaRPr lang="de-DE" altLang="de-DE"/>
          </a:p>
        </p:txBody>
      </p:sp>
    </p:spTree>
    <p:extLst>
      <p:ext uri="{BB962C8B-B14F-4D97-AF65-F5344CB8AC3E}">
        <p14:creationId xmlns:p14="http://schemas.microsoft.com/office/powerpoint/2010/main" val="678087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0764C323-AEB0-4F88-A9A5-750A8368DF83}" type="slidenum">
              <a:rPr lang="de-DE" altLang="de-DE"/>
              <a:pPr>
                <a:defRPr/>
              </a:pPr>
              <a:t>‹Nr.›</a:t>
            </a:fld>
            <a:endParaRPr lang="de-DE" altLang="de-DE"/>
          </a:p>
        </p:txBody>
      </p:sp>
    </p:spTree>
    <p:extLst>
      <p:ext uri="{BB962C8B-B14F-4D97-AF65-F5344CB8AC3E}">
        <p14:creationId xmlns:p14="http://schemas.microsoft.com/office/powerpoint/2010/main" val="11762840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281D9343-E757-473A-B365-895B83CA8D9D}" type="slidenum">
              <a:rPr lang="de-DE" altLang="de-DE"/>
              <a:pPr>
                <a:defRPr/>
              </a:pPr>
              <a:t>‹Nr.›</a:t>
            </a:fld>
            <a:endParaRPr lang="de-DE" altLang="de-DE"/>
          </a:p>
        </p:txBody>
      </p:sp>
    </p:spTree>
    <p:extLst>
      <p:ext uri="{BB962C8B-B14F-4D97-AF65-F5344CB8AC3E}">
        <p14:creationId xmlns:p14="http://schemas.microsoft.com/office/powerpoint/2010/main" val="24231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DDD45B8-53DB-4219-A026-0A728A62226B}" type="slidenum">
              <a:rPr lang="de-DE" altLang="de-DE"/>
              <a:pPr>
                <a:defRPr/>
              </a:pPr>
              <a:t>‹Nr.›</a:t>
            </a:fld>
            <a:endParaRPr lang="de-DE" altLang="de-DE"/>
          </a:p>
        </p:txBody>
      </p:sp>
    </p:spTree>
    <p:extLst>
      <p:ext uri="{BB962C8B-B14F-4D97-AF65-F5344CB8AC3E}">
        <p14:creationId xmlns:p14="http://schemas.microsoft.com/office/powerpoint/2010/main" val="3417541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3AA39BF1-67B1-444F-97F9-F113A91F134C}" type="slidenum">
              <a:rPr lang="de-DE" altLang="de-DE"/>
              <a:pPr>
                <a:defRPr/>
              </a:pPr>
              <a:t>‹Nr.›</a:t>
            </a:fld>
            <a:endParaRPr lang="de-DE" altLang="de-DE"/>
          </a:p>
        </p:txBody>
      </p:sp>
    </p:spTree>
    <p:extLst>
      <p:ext uri="{BB962C8B-B14F-4D97-AF65-F5344CB8AC3E}">
        <p14:creationId xmlns:p14="http://schemas.microsoft.com/office/powerpoint/2010/main" val="15722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4BE3BA4C-3508-49A6-A43E-A45DAA04756B}" type="slidenum">
              <a:rPr lang="de-DE" altLang="de-DE"/>
              <a:pPr>
                <a:defRPr/>
              </a:pPr>
              <a:t>‹Nr.›</a:t>
            </a:fld>
            <a:endParaRPr lang="de-DE" altLang="de-DE"/>
          </a:p>
        </p:txBody>
      </p:sp>
    </p:spTree>
    <p:extLst>
      <p:ext uri="{BB962C8B-B14F-4D97-AF65-F5344CB8AC3E}">
        <p14:creationId xmlns:p14="http://schemas.microsoft.com/office/powerpoint/2010/main" val="14067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6813550"/>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7" name="Rectangle 8"/>
          <p:cNvSpPr>
            <a:spLocks noChangeArrowheads="1"/>
          </p:cNvSpPr>
          <p:nvPr/>
        </p:nvSpPr>
        <p:spPr bwMode="auto">
          <a:xfrm>
            <a:off x="0" y="0"/>
            <a:ext cx="9144000" cy="11588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8" name="Rectangle 2"/>
          <p:cNvSpPr>
            <a:spLocks noGrp="1" noChangeArrowheads="1"/>
          </p:cNvSpPr>
          <p:nvPr>
            <p:ph type="title"/>
          </p:nvPr>
        </p:nvSpPr>
        <p:spPr bwMode="auto">
          <a:xfrm>
            <a:off x="1187450" y="130175"/>
            <a:ext cx="74993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9" name="Rectangle 3"/>
          <p:cNvSpPr>
            <a:spLocks noGrp="1" noChangeArrowheads="1"/>
          </p:cNvSpPr>
          <p:nvPr>
            <p:ph type="body" idx="1"/>
          </p:nvPr>
        </p:nvSpPr>
        <p:spPr bwMode="auto">
          <a:xfrm>
            <a:off x="457200" y="692150"/>
            <a:ext cx="8229600" cy="597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endParaRPr lang="de-DE" altLang="de-DE" smtClean="0"/>
          </a:p>
        </p:txBody>
      </p:sp>
      <p:sp>
        <p:nvSpPr>
          <p:cNvPr id="1030" name="Rectangle 6"/>
          <p:cNvSpPr>
            <a:spLocks noGrp="1" noChangeArrowheads="1"/>
          </p:cNvSpPr>
          <p:nvPr>
            <p:ph type="sldNum" sz="quarter" idx="4"/>
          </p:nvPr>
        </p:nvSpPr>
        <p:spPr bwMode="auto">
          <a:xfrm>
            <a:off x="8316913" y="6453188"/>
            <a:ext cx="7921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0CCB4AB-8E0F-44BD-A620-67E1C908652A}" type="slidenum">
              <a:rPr lang="de-DE" altLang="de-DE"/>
              <a:pPr>
                <a:defRPr/>
              </a:pPr>
              <a:t>‹Nr.›</a:t>
            </a:fld>
            <a:endParaRPr lang="de-DE" altLang="de-DE"/>
          </a:p>
        </p:txBody>
      </p:sp>
      <p:sp>
        <p:nvSpPr>
          <p:cNvPr id="1034" name="Rectangle 14"/>
          <p:cNvSpPr>
            <a:spLocks noChangeArrowheads="1"/>
          </p:cNvSpPr>
          <p:nvPr/>
        </p:nvSpPr>
        <p:spPr bwMode="auto">
          <a:xfrm>
            <a:off x="0" y="549275"/>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2" name="Textfeld 1"/>
          <p:cNvSpPr txBox="1"/>
          <p:nvPr/>
        </p:nvSpPr>
        <p:spPr>
          <a:xfrm>
            <a:off x="29658" y="6553200"/>
            <a:ext cx="2117888" cy="276999"/>
          </a:xfrm>
          <a:prstGeom prst="rect">
            <a:avLst/>
          </a:prstGeom>
          <a:noFill/>
        </p:spPr>
        <p:txBody>
          <a:bodyPr wrap="none" rtlCol="0">
            <a:spAutoFit/>
          </a:bodyPr>
          <a:lstStyle/>
          <a:p>
            <a:r>
              <a:rPr lang="de-DE" sz="1200" dirty="0" smtClean="0"/>
              <a:t>Design digitaler Schaltkreise</a:t>
            </a:r>
            <a:endParaRPr lang="de-DE" sz="1200" dirty="0"/>
          </a:p>
        </p:txBody>
      </p:sp>
      <p:pic>
        <p:nvPicPr>
          <p:cNvPr id="299011" name="Picture 3" descr="C:\Users\ivan\Desktop\logos\Logo_KIT_v7.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382000" y="193865"/>
            <a:ext cx="685800" cy="31261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smtClean="0"/>
              <a:t>Vorlesung 6</a:t>
            </a:r>
            <a:br>
              <a:rPr lang="de-DE" dirty="0" smtClean="0"/>
            </a:br>
            <a:r>
              <a:rPr lang="de-DE" dirty="0" smtClean="0"/>
              <a:t>Setup </a:t>
            </a:r>
            <a:r>
              <a:rPr lang="de-DE" dirty="0"/>
              <a:t>und Hold Zeit </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a:t>
            </a:fld>
            <a:endParaRPr lang="de-DE" altLang="de-DE"/>
          </a:p>
        </p:txBody>
      </p:sp>
    </p:spTree>
    <p:extLst>
      <p:ext uri="{BB962C8B-B14F-4D97-AF65-F5344CB8AC3E}">
        <p14:creationId xmlns:p14="http://schemas.microsoft.com/office/powerpoint/2010/main" val="924533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Gleichschenkliges Dreieck 69"/>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 Verbindung 70"/>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r Verbinder 66"/>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r Verbinder 73"/>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r Verbinder 74"/>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r Verbinder 75"/>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Rechteck 76"/>
          <p:cNvSpPr/>
          <p:nvPr/>
        </p:nvSpPr>
        <p:spPr bwMode="auto">
          <a:xfrm>
            <a:off x="1143000" y="6019800"/>
            <a:ext cx="5334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Textfeld 77"/>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140256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r>
              <a:rPr lang="de-DE" dirty="0"/>
              <a:t>D2 Änderung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11</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mit Pfeil 94"/>
          <p:cNvCxnSpPr/>
          <p:nvPr/>
        </p:nvCxnSpPr>
        <p:spPr bwMode="auto">
          <a:xfrm>
            <a:off x="1675715" y="5715000"/>
            <a:ext cx="153085"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96"/>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676400" y="41910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Textfeld 99"/>
          <p:cNvSpPr txBox="1"/>
          <p:nvPr/>
        </p:nvSpPr>
        <p:spPr>
          <a:xfrm>
            <a:off x="1322479" y="3914001"/>
            <a:ext cx="575799" cy="276999"/>
          </a:xfrm>
          <a:prstGeom prst="rect">
            <a:avLst/>
          </a:prstGeom>
          <a:noFill/>
        </p:spPr>
        <p:txBody>
          <a:bodyPr wrap="none" rtlCol="0">
            <a:spAutoFit/>
          </a:bodyPr>
          <a:lstStyle/>
          <a:p>
            <a:r>
              <a:rPr lang="de-DE" dirty="0" smtClean="0"/>
              <a:t>Delay</a:t>
            </a:r>
            <a:endParaRPr lang="de-DE" dirty="0"/>
          </a:p>
        </p:txBody>
      </p:sp>
      <p:cxnSp>
        <p:nvCxnSpPr>
          <p:cNvPr id="101" name="Gerade Verbindung mit Pfeil 100"/>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r Verbinder 101"/>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r Verbinder 102"/>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r Verbinder 103"/>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r Verbinder 104"/>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 name="Rechteck 105"/>
          <p:cNvSpPr/>
          <p:nvPr/>
        </p:nvSpPr>
        <p:spPr bwMode="auto">
          <a:xfrm>
            <a:off x="1143000" y="6019800"/>
            <a:ext cx="6858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7" name="Gerader Verbinder 106"/>
          <p:cNvCxnSpPr/>
          <p:nvPr/>
        </p:nvCxnSpPr>
        <p:spPr bwMode="auto">
          <a:xfrm>
            <a:off x="18288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Textfeld 107"/>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3372985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12</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9624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41148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mit Pfeil 96"/>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r Verbinder 64"/>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r Verbinder 94"/>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r Verbinder 9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r Verbinder 98"/>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Rechteck 103"/>
          <p:cNvSpPr/>
          <p:nvPr/>
        </p:nvSpPr>
        <p:spPr bwMode="auto">
          <a:xfrm>
            <a:off x="1143000" y="6019800"/>
            <a:ext cx="8382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5" name="Gerader Verbinder 104"/>
          <p:cNvCxnSpPr/>
          <p:nvPr/>
        </p:nvCxnSpPr>
        <p:spPr bwMode="auto">
          <a:xfrm>
            <a:off x="18288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r Verbinder 105"/>
          <p:cNvCxnSpPr/>
          <p:nvPr/>
        </p:nvCxnSpPr>
        <p:spPr bwMode="auto">
          <a:xfrm>
            <a:off x="18288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Textfeld 107"/>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2376392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r>
              <a:rPr lang="de-DE" dirty="0"/>
              <a:t>Hold Zeitpunkt</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13</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Textfeld 117"/>
          <p:cNvSpPr txBox="1"/>
          <p:nvPr/>
        </p:nvSpPr>
        <p:spPr>
          <a:xfrm>
            <a:off x="1676400" y="5105400"/>
            <a:ext cx="798617" cy="276999"/>
          </a:xfrm>
          <a:prstGeom prst="rect">
            <a:avLst/>
          </a:prstGeom>
          <a:noFill/>
        </p:spPr>
        <p:txBody>
          <a:bodyPr wrap="none" rtlCol="0">
            <a:spAutoFit/>
          </a:bodyPr>
          <a:lstStyle/>
          <a:p>
            <a:r>
              <a:rPr lang="de-DE" dirty="0" smtClean="0"/>
              <a:t>Hold Zeit</a:t>
            </a:r>
            <a:endParaRPr lang="de-DE" dirty="0"/>
          </a:p>
        </p:txBody>
      </p: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Textfeld 85"/>
          <p:cNvSpPr txBox="1"/>
          <p:nvPr/>
        </p:nvSpPr>
        <p:spPr>
          <a:xfrm>
            <a:off x="1793650" y="5486400"/>
            <a:ext cx="1173719" cy="276999"/>
          </a:xfrm>
          <a:prstGeom prst="rect">
            <a:avLst/>
          </a:prstGeom>
          <a:noFill/>
        </p:spPr>
        <p:txBody>
          <a:bodyPr wrap="none" rtlCol="0">
            <a:spAutoFit/>
          </a:bodyPr>
          <a:lstStyle/>
          <a:p>
            <a:r>
              <a:rPr lang="de-DE" dirty="0" smtClean="0"/>
              <a:t>Hold Zeitpunkt</a:t>
            </a:r>
            <a:endParaRPr lang="de-DE" dirty="0"/>
          </a:p>
        </p:txBody>
      </p:sp>
      <p:cxnSp>
        <p:nvCxnSpPr>
          <p:cNvPr id="87" name="Gerader Verbinder 86"/>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Gerader Verbinder 112"/>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Gerader Verbinder 123"/>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Gerader Verbinder 124"/>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Gerader Verbinder 125"/>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Rechteck 126"/>
          <p:cNvSpPr/>
          <p:nvPr/>
        </p:nvSpPr>
        <p:spPr bwMode="auto">
          <a:xfrm>
            <a:off x="1143000" y="6019800"/>
            <a:ext cx="9906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28" name="Gerader Verbinder 127"/>
          <p:cNvCxnSpPr/>
          <p:nvPr/>
        </p:nvCxnSpPr>
        <p:spPr bwMode="auto">
          <a:xfrm>
            <a:off x="18288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Gerader Verbinder 128"/>
          <p:cNvCxnSpPr/>
          <p:nvPr/>
        </p:nvCxnSpPr>
        <p:spPr bwMode="auto">
          <a:xfrm>
            <a:off x="21336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Gerader Verbinder 129"/>
          <p:cNvCxnSpPr/>
          <p:nvPr/>
        </p:nvCxnSpPr>
        <p:spPr bwMode="auto">
          <a:xfrm>
            <a:off x="18288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Textfeld 130"/>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2854747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 passiert wenn sich Niveau am Eingang D2 zu schnell ändert. Die Ursache könnte ein schlechtes Design des Flipflops sein oder, dass der Takt Ck2 später ankommt als Ck1. Das letzte könnte bei einem nichtoptimalen </a:t>
            </a:r>
            <a:r>
              <a:rPr lang="de-DE" dirty="0" err="1"/>
              <a:t>Taktbaum</a:t>
            </a:r>
            <a:r>
              <a:rPr lang="de-DE" dirty="0"/>
              <a:t> passieren. Verzögerung in der kombinatorischen Logik zwischen den Flipflops hilft.</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14</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sym typeface="Wingdings" panose="05000000000000000000" pitchFamily="2" charset="2"/>
              </a:rPr>
              <a:t></a:t>
            </a:r>
            <a:endParaRPr kumimoji="0" lang="de-DE" sz="1200" b="0" i="0" u="none" strike="noStrike" cap="none" normalizeH="0" baseline="0" dirty="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2765161" y="5715000"/>
            <a:ext cx="1425839" cy="276999"/>
          </a:xfrm>
          <a:prstGeom prst="rect">
            <a:avLst/>
          </a:prstGeom>
          <a:noFill/>
        </p:spPr>
        <p:txBody>
          <a:bodyPr wrap="none" rtlCol="0">
            <a:spAutoFit/>
          </a:bodyPr>
          <a:lstStyle/>
          <a:p>
            <a:r>
              <a:rPr lang="de-DE" dirty="0" smtClean="0"/>
              <a:t>Hold Zeit Violation</a:t>
            </a:r>
            <a:endParaRPr lang="de-DE" dirty="0"/>
          </a:p>
        </p:txBody>
      </p:sp>
      <p:sp>
        <p:nvSpPr>
          <p:cNvPr id="86" name="Textfeld 85"/>
          <p:cNvSpPr txBox="1"/>
          <p:nvPr/>
        </p:nvSpPr>
        <p:spPr>
          <a:xfrm>
            <a:off x="1793650" y="5486400"/>
            <a:ext cx="1173719" cy="276999"/>
          </a:xfrm>
          <a:prstGeom prst="rect">
            <a:avLst/>
          </a:prstGeom>
          <a:noFill/>
        </p:spPr>
        <p:txBody>
          <a:bodyPr wrap="none" rtlCol="0">
            <a:spAutoFit/>
          </a:bodyPr>
          <a:lstStyle/>
          <a:p>
            <a:r>
              <a:rPr lang="de-DE" dirty="0" smtClean="0"/>
              <a:t>Hold Zeitpunkt</a:t>
            </a:r>
            <a:endParaRPr lang="de-DE" dirty="0"/>
          </a:p>
        </p:txBody>
      </p:sp>
      <p:cxnSp>
        <p:nvCxnSpPr>
          <p:cNvPr id="87" name="Gerade Verbindung mit Pfeil 86"/>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2438400" y="5943600"/>
            <a:ext cx="3113802"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 &lt; 0 </a:t>
            </a:r>
            <a:r>
              <a:rPr lang="de-DE" dirty="0" smtClean="0">
                <a:sym typeface="Wingdings" panose="05000000000000000000" pitchFamily="2" charset="2"/>
              </a:rPr>
              <a:t></a:t>
            </a:r>
            <a:endParaRPr lang="de-DE" dirty="0"/>
          </a:p>
        </p:txBody>
      </p:sp>
      <p:cxnSp>
        <p:nvCxnSpPr>
          <p:cNvPr id="118" name="Gerader Verbinder 117"/>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r Verbinder 122"/>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Gerader Verbinder 123"/>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Gerader Verbinder 124"/>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Gerader Verbinder 125"/>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Rechteck 126"/>
          <p:cNvSpPr/>
          <p:nvPr/>
        </p:nvSpPr>
        <p:spPr bwMode="auto">
          <a:xfrm>
            <a:off x="1143000" y="6019800"/>
            <a:ext cx="9906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28" name="Gerader Verbinder 127"/>
          <p:cNvCxnSpPr/>
          <p:nvPr/>
        </p:nvCxnSpPr>
        <p:spPr bwMode="auto">
          <a:xfrm>
            <a:off x="21336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Gerader Verbinder 128"/>
          <p:cNvCxnSpPr/>
          <p:nvPr/>
        </p:nvCxnSpPr>
        <p:spPr bwMode="auto">
          <a:xfrm>
            <a:off x="18288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Gerader Verbinder 129"/>
          <p:cNvCxnSpPr/>
          <p:nvPr/>
        </p:nvCxnSpPr>
        <p:spPr bwMode="auto">
          <a:xfrm>
            <a:off x="18288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Geschweifte Klammer links 130"/>
          <p:cNvSpPr/>
          <p:nvPr/>
        </p:nvSpPr>
        <p:spPr bwMode="auto">
          <a:xfrm rot="16200000">
            <a:off x="4305300" y="5981700"/>
            <a:ext cx="304800" cy="6858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32" name="Geschweifte Klammer links 131"/>
          <p:cNvSpPr/>
          <p:nvPr/>
        </p:nvSpPr>
        <p:spPr bwMode="auto">
          <a:xfrm rot="16200000">
            <a:off x="3314700" y="5981700"/>
            <a:ext cx="304800" cy="6858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33" name="Textfeld 132"/>
          <p:cNvSpPr txBox="1"/>
          <p:nvPr/>
        </p:nvSpPr>
        <p:spPr>
          <a:xfrm>
            <a:off x="4495800" y="6324600"/>
            <a:ext cx="1173719" cy="276999"/>
          </a:xfrm>
          <a:prstGeom prst="rect">
            <a:avLst/>
          </a:prstGeom>
          <a:noFill/>
        </p:spPr>
        <p:txBody>
          <a:bodyPr wrap="none" rtlCol="0">
            <a:spAutoFit/>
          </a:bodyPr>
          <a:lstStyle/>
          <a:p>
            <a:r>
              <a:rPr lang="de-DE" dirty="0"/>
              <a:t>Hold Zeitpunkt</a:t>
            </a:r>
          </a:p>
        </p:txBody>
      </p:sp>
      <p:sp>
        <p:nvSpPr>
          <p:cNvPr id="134" name="Textfeld 133"/>
          <p:cNvSpPr txBox="1"/>
          <p:nvPr/>
        </p:nvSpPr>
        <p:spPr>
          <a:xfrm>
            <a:off x="2362200" y="6324600"/>
            <a:ext cx="1087156" cy="276999"/>
          </a:xfrm>
          <a:prstGeom prst="rect">
            <a:avLst/>
          </a:prstGeom>
          <a:noFill/>
        </p:spPr>
        <p:txBody>
          <a:bodyPr wrap="none" rtlCol="0">
            <a:spAutoFit/>
          </a:bodyPr>
          <a:lstStyle/>
          <a:p>
            <a:r>
              <a:rPr lang="de-DE" dirty="0"/>
              <a:t>D2 Änderung</a:t>
            </a:r>
          </a:p>
        </p:txBody>
      </p:sp>
      <p:sp>
        <p:nvSpPr>
          <p:cNvPr id="4" name="Textfeld 3"/>
          <p:cNvSpPr txBox="1"/>
          <p:nvPr/>
        </p:nvSpPr>
        <p:spPr>
          <a:xfrm>
            <a:off x="3048000" y="40386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35" name="Textfeld 13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1289336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15</a:t>
            </a:fld>
            <a:endParaRPr lang="de-DE" altLang="de-DE"/>
          </a:p>
        </p:txBody>
      </p:sp>
    </p:spTree>
    <p:extLst>
      <p:ext uri="{BB962C8B-B14F-4D97-AF65-F5344CB8AC3E}">
        <p14:creationId xmlns:p14="http://schemas.microsoft.com/office/powerpoint/2010/main" val="3637780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16</a:t>
            </a:fld>
            <a:endParaRPr lang="de-DE" altLang="de-DE"/>
          </a:p>
        </p:txBody>
      </p:sp>
    </p:spTree>
    <p:extLst>
      <p:ext uri="{BB962C8B-B14F-4D97-AF65-F5344CB8AC3E}">
        <p14:creationId xmlns:p14="http://schemas.microsoft.com/office/powerpoint/2010/main" val="4016484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smtClean="0"/>
              <a:t>Setup</a:t>
            </a:r>
          </a:p>
        </p:txBody>
      </p:sp>
      <p:sp>
        <p:nvSpPr>
          <p:cNvPr id="3" name="Inhaltsplatzhalter 2"/>
          <p:cNvSpPr>
            <a:spLocks noGrp="1"/>
          </p:cNvSpPr>
          <p:nvPr>
            <p:ph idx="1"/>
          </p:nvPr>
        </p:nvSpPr>
        <p:spPr>
          <a:xfrm>
            <a:off x="457200" y="692150"/>
            <a:ext cx="8229600" cy="1136650"/>
          </a:xfrm>
        </p:spPr>
        <p:txBody>
          <a:bodyPr/>
          <a:lstStyle/>
          <a:p>
            <a:r>
              <a:rPr lang="de-DE" dirty="0" smtClean="0"/>
              <a:t>Setup </a:t>
            </a:r>
            <a:r>
              <a:rPr lang="de-DE" dirty="0"/>
              <a:t>Fall: wir betrachten </a:t>
            </a:r>
            <a:r>
              <a:rPr lang="de-DE" dirty="0" smtClean="0"/>
              <a:t>Taktflanke i für </a:t>
            </a:r>
            <a:r>
              <a:rPr lang="de-DE" dirty="0"/>
              <a:t>FF1 und </a:t>
            </a:r>
            <a:r>
              <a:rPr lang="de-DE" dirty="0" smtClean="0"/>
              <a:t>i+1 FF2</a:t>
            </a:r>
          </a:p>
          <a:p>
            <a:r>
              <a:rPr lang="de-DE" dirty="0" smtClean="0"/>
              <a:t>Setup-Regel</a:t>
            </a:r>
            <a:r>
              <a:rPr lang="de-DE" dirty="0"/>
              <a:t>: </a:t>
            </a:r>
            <a:r>
              <a:rPr lang="de-DE" dirty="0" smtClean="0"/>
              <a:t>Änderung </a:t>
            </a:r>
            <a:r>
              <a:rPr lang="de-DE" dirty="0"/>
              <a:t>am D2 darf nicht zu </a:t>
            </a:r>
            <a:r>
              <a:rPr lang="de-DE" dirty="0" smtClean="0"/>
              <a:t>spät passieren</a:t>
            </a:r>
            <a:endParaRPr lang="de-DE" dirty="0"/>
          </a:p>
          <a:p>
            <a:r>
              <a:rPr lang="de-DE" dirty="0" smtClean="0"/>
              <a:t>… oder die </a:t>
            </a:r>
            <a:r>
              <a:rPr lang="de-DE" dirty="0"/>
              <a:t>Änderung am </a:t>
            </a:r>
            <a:r>
              <a:rPr lang="de-DE" dirty="0" smtClean="0"/>
              <a:t>D2 </a:t>
            </a:r>
            <a:r>
              <a:rPr lang="de-DE" dirty="0"/>
              <a:t>soll </a:t>
            </a:r>
            <a:r>
              <a:rPr lang="de-DE" dirty="0" smtClean="0"/>
              <a:t>geschehen bevor das </a:t>
            </a:r>
            <a:r>
              <a:rPr lang="de-DE" dirty="0" err="1"/>
              <a:t>Latch</a:t>
            </a:r>
            <a:r>
              <a:rPr lang="de-DE" dirty="0"/>
              <a:t> </a:t>
            </a:r>
            <a:r>
              <a:rPr lang="de-DE" dirty="0" smtClean="0"/>
              <a:t>1/FF2 </a:t>
            </a:r>
            <a:r>
              <a:rPr lang="de-DE" dirty="0"/>
              <a:t>den transparenten Modus </a:t>
            </a:r>
            <a:r>
              <a:rPr lang="de-DE" dirty="0" smtClean="0"/>
              <a:t>verlässt</a:t>
            </a:r>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6" name="Textfeld 65"/>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67" name="Textfeld 66"/>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68" name="Textfeld 67"/>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9" name="Textfeld 68"/>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0" name="Textfeld 69"/>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1583594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r Verbinder 69"/>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r Verbinder 70"/>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r Verbinder 71"/>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hteck 73"/>
          <p:cNvSpPr/>
          <p:nvPr/>
        </p:nvSpPr>
        <p:spPr bwMode="auto">
          <a:xfrm>
            <a:off x="1143000" y="6019800"/>
            <a:ext cx="5334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5" name="Gerader Verbinder 74"/>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r Verbinder 75"/>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r Verbinder 76"/>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Textfeld 77"/>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2938506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r Verbinder 61"/>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r Verbinder 66"/>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Rechteck 69"/>
          <p:cNvSpPr/>
          <p:nvPr/>
        </p:nvSpPr>
        <p:spPr bwMode="auto">
          <a:xfrm>
            <a:off x="1143000" y="6019800"/>
            <a:ext cx="6858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r Verbinder 70"/>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r Verbinder 71"/>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Textfeld 73"/>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100932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smtClean="0"/>
              <a:t>…</a:t>
            </a:r>
          </a:p>
        </p:txBody>
      </p:sp>
      <p:sp>
        <p:nvSpPr>
          <p:cNvPr id="3" name="Inhaltsplatzhalter 2"/>
          <p:cNvSpPr>
            <a:spLocks noGrp="1"/>
          </p:cNvSpPr>
          <p:nvPr>
            <p:ph idx="1"/>
          </p:nvPr>
        </p:nvSpPr>
        <p:spPr>
          <a:xfrm>
            <a:off x="457200" y="692150"/>
            <a:ext cx="8229600" cy="1136650"/>
          </a:xfrm>
        </p:spPr>
        <p:txBody>
          <a:bodyPr/>
          <a:lstStyle/>
          <a:p>
            <a:r>
              <a:rPr lang="de-DE" dirty="0" smtClean="0"/>
              <a:t>Zwei </a:t>
            </a:r>
            <a:r>
              <a:rPr lang="de-DE" dirty="0"/>
              <a:t>Flipflops und die kombinatorische Logik dazwischen</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695657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r Verbinder 61"/>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r Verbinder 66"/>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Rechteck 69"/>
          <p:cNvSpPr/>
          <p:nvPr/>
        </p:nvSpPr>
        <p:spPr bwMode="auto">
          <a:xfrm>
            <a:off x="1143000" y="6019800"/>
            <a:ext cx="8382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r Verbinder 72"/>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r Verbinder 73"/>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r Verbinder 74"/>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328541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r Verbinder 61"/>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r Verbinder 70"/>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r Verbinder 73"/>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Rechteck 74"/>
          <p:cNvSpPr/>
          <p:nvPr/>
        </p:nvSpPr>
        <p:spPr bwMode="auto">
          <a:xfrm>
            <a:off x="1143000" y="6019800"/>
            <a:ext cx="9906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6" name="Gerader Verbinder 75"/>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r Verbinder 76"/>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r Verbinder 77"/>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Textfeld 78"/>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72473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Nach einer Verzögerung (</a:t>
            </a:r>
            <a:r>
              <a:rPr lang="de-DE" dirty="0" err="1"/>
              <a:t>delay</a:t>
            </a:r>
            <a:r>
              <a:rPr lang="de-DE" dirty="0"/>
              <a:t>) ändert sich D2</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feld 10"/>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75" name="Textfeld 74"/>
          <p:cNvSpPr txBox="1"/>
          <p:nvPr/>
        </p:nvSpPr>
        <p:spPr>
          <a:xfrm>
            <a:off x="1371600" y="5562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7" name="Gerade Verbindung 1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r Verbinder 75"/>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r Verbinder 76"/>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r Verbinder 77"/>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r Verbinder 78"/>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r Verbinder 79"/>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Rechteck 80"/>
          <p:cNvSpPr/>
          <p:nvPr/>
        </p:nvSpPr>
        <p:spPr bwMode="auto">
          <a:xfrm>
            <a:off x="1143000" y="6019800"/>
            <a:ext cx="11430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8" name="Gerader Verbinder 87"/>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r Verbinder 88"/>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r Verbinder 89"/>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r Verbinder 90"/>
          <p:cNvCxnSpPr/>
          <p:nvPr/>
        </p:nvCxnSpPr>
        <p:spPr bwMode="auto">
          <a:xfrm>
            <a:off x="22860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r Verbinder 91"/>
          <p:cNvCxnSpPr/>
          <p:nvPr/>
        </p:nvCxnSpPr>
        <p:spPr bwMode="auto">
          <a:xfrm>
            <a:off x="22860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Textfeld 92"/>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1838655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23</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mit Pfeil 83"/>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Textfeld 85"/>
          <p:cNvSpPr txBox="1"/>
          <p:nvPr/>
        </p:nvSpPr>
        <p:spPr>
          <a:xfrm>
            <a:off x="1371600" y="5562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87" name="Gerade Verbindung 8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mit Pfeil 87"/>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feld 88"/>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cxnSp>
        <p:nvCxnSpPr>
          <p:cNvPr id="66" name="Gerader Verbinder 65"/>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r Verbinder 66"/>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r Verbinder 69"/>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r Verbinder 89"/>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r Verbinder 90"/>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r Verbinder 91"/>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r Verbinder 92"/>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r Verbinder 93"/>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hteck 70"/>
          <p:cNvSpPr/>
          <p:nvPr/>
        </p:nvSpPr>
        <p:spPr bwMode="auto">
          <a:xfrm>
            <a:off x="1143000" y="6019800"/>
            <a:ext cx="14478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5" name="Gerader Verbinder 94"/>
          <p:cNvCxnSpPr/>
          <p:nvPr/>
        </p:nvCxnSpPr>
        <p:spPr bwMode="auto">
          <a:xfrm>
            <a:off x="22860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r Verbinder 95"/>
          <p:cNvCxnSpPr/>
          <p:nvPr/>
        </p:nvCxnSpPr>
        <p:spPr bwMode="auto">
          <a:xfrm>
            <a:off x="22860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7" name="Textfeld 96"/>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275944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Wir definieren die </a:t>
            </a:r>
            <a:r>
              <a:rPr lang="de-DE" u="sng" dirty="0"/>
              <a:t>Setup-Zeitpunkt</a:t>
            </a:r>
            <a:r>
              <a:rPr lang="de-DE" dirty="0"/>
              <a:t> als den letzten </a:t>
            </a:r>
            <a:r>
              <a:rPr lang="de-DE" dirty="0" smtClean="0"/>
              <a:t>Zeitpunkt bevor </a:t>
            </a:r>
            <a:r>
              <a:rPr lang="de-DE" dirty="0"/>
              <a:t>das </a:t>
            </a:r>
            <a:r>
              <a:rPr lang="de-DE" dirty="0" err="1"/>
              <a:t>Latch</a:t>
            </a:r>
            <a:r>
              <a:rPr lang="de-DE" dirty="0"/>
              <a:t> 1/FF2 den transparenten Modus </a:t>
            </a:r>
            <a:r>
              <a:rPr lang="de-DE" dirty="0" smtClean="0"/>
              <a:t>verlässt</a:t>
            </a:r>
          </a:p>
          <a:p>
            <a:r>
              <a:rPr lang="de-DE" dirty="0" smtClean="0"/>
              <a:t>Als den letzten Moment </a:t>
            </a:r>
            <a:r>
              <a:rPr lang="de-DE" dirty="0"/>
              <a:t>wo sich D noch ändern muss so dass die Änderung sicher gespeichert </a:t>
            </a:r>
            <a:r>
              <a:rPr lang="de-DE" dirty="0" smtClean="0"/>
              <a:t>wird</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mit Pfeil 105"/>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Textfeld 106"/>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108" name="Textfeld 107"/>
          <p:cNvSpPr txBox="1"/>
          <p:nvPr/>
        </p:nvSpPr>
        <p:spPr>
          <a:xfrm>
            <a:off x="1371600" y="5562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09" name="Gerade Verbindung 108"/>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488952" y="3962400"/>
            <a:ext cx="936475"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cxnSp>
        <p:nvCxnSpPr>
          <p:cNvPr id="69" name="Gerader Verbinder 68"/>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r Verbinder 69"/>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r Verbinder 70"/>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r Verbinder 71"/>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r Verbinder 73"/>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Gerader Verbinder 112"/>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Rechteck 113"/>
          <p:cNvSpPr/>
          <p:nvPr/>
        </p:nvSpPr>
        <p:spPr bwMode="auto">
          <a:xfrm>
            <a:off x="1143000" y="6019800"/>
            <a:ext cx="16002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5" name="Gerader Verbinder 114"/>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r Verbinder 115"/>
          <p:cNvCxnSpPr/>
          <p:nvPr/>
        </p:nvCxnSpPr>
        <p:spPr bwMode="auto">
          <a:xfrm>
            <a:off x="22860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r Verbinder 116"/>
          <p:cNvCxnSpPr/>
          <p:nvPr/>
        </p:nvCxnSpPr>
        <p:spPr bwMode="auto">
          <a:xfrm>
            <a:off x="22860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Gerader Verbinder 117"/>
          <p:cNvCxnSpPr/>
          <p:nvPr/>
        </p:nvCxnSpPr>
        <p:spPr bwMode="auto">
          <a:xfrm>
            <a:off x="27432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9" name="Textfeld 118"/>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cxnSp>
        <p:nvCxnSpPr>
          <p:cNvPr id="7" name="Gerade Verbindung mit Pfeil 6"/>
          <p:cNvCxnSpPr/>
          <p:nvPr/>
        </p:nvCxnSpPr>
        <p:spPr bwMode="auto">
          <a:xfrm flipH="1">
            <a:off x="2743200" y="990600"/>
            <a:ext cx="1600200" cy="4800600"/>
          </a:xfrm>
          <a:prstGeom prst="straightConnector1">
            <a:avLst/>
          </a:prstGeom>
          <a:noFill/>
          <a:ln w="9525"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24204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Wir definieren </a:t>
            </a:r>
            <a:r>
              <a:rPr lang="de-DE" dirty="0" err="1"/>
              <a:t>Slack</a:t>
            </a:r>
            <a:r>
              <a:rPr lang="de-DE" dirty="0"/>
              <a:t> als Differenz zwischen </a:t>
            </a:r>
            <a:r>
              <a:rPr lang="de-DE" dirty="0" smtClean="0"/>
              <a:t>dem Setup Zeitpunkt und der D2 </a:t>
            </a:r>
            <a:r>
              <a:rPr lang="de-DE" dirty="0" smtClean="0"/>
              <a:t>Änderung</a:t>
            </a:r>
          </a:p>
          <a:p>
            <a:r>
              <a:rPr lang="de-DE" dirty="0"/>
              <a:t>Positiver </a:t>
            </a:r>
            <a:r>
              <a:rPr lang="de-DE" dirty="0" err="1"/>
              <a:t>Slack</a:t>
            </a:r>
            <a:r>
              <a:rPr lang="de-DE" dirty="0"/>
              <a:t> </a:t>
            </a:r>
            <a:r>
              <a:rPr lang="de-DE" dirty="0" smtClean="0"/>
              <a:t>zeigt dass es </a:t>
            </a:r>
            <a:r>
              <a:rPr lang="de-DE" dirty="0"/>
              <a:t>in Ordnung ist (</a:t>
            </a:r>
            <a:r>
              <a:rPr lang="de-DE" dirty="0" err="1"/>
              <a:t>Slack</a:t>
            </a:r>
            <a:r>
              <a:rPr lang="de-DE" dirty="0"/>
              <a:t>&gt;0)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mit Pfeil 105"/>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Textfeld 106"/>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108" name="Textfeld 107"/>
          <p:cNvSpPr txBox="1"/>
          <p:nvPr/>
        </p:nvSpPr>
        <p:spPr>
          <a:xfrm>
            <a:off x="1371600" y="5562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09" name="Gerade Verbindung 108"/>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488952" y="3962400"/>
            <a:ext cx="936475"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2971800" y="5029200"/>
            <a:ext cx="1946815" cy="276999"/>
          </a:xfrm>
          <a:prstGeom prst="rect">
            <a:avLst/>
          </a:prstGeom>
          <a:noFill/>
        </p:spPr>
        <p:txBody>
          <a:bodyPr wrap="none" rtlCol="0">
            <a:spAutoFit/>
          </a:bodyPr>
          <a:lstStyle/>
          <a:p>
            <a:r>
              <a:rPr lang="de-DE" dirty="0" smtClean="0"/>
              <a:t>Keine Setup Zeit Violation</a:t>
            </a:r>
            <a:endParaRPr lang="de-DE" dirty="0"/>
          </a:p>
        </p:txBody>
      </p:sp>
      <p:sp>
        <p:nvSpPr>
          <p:cNvPr id="14" name="Textfeld 13"/>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4" name="Textfeld 113"/>
          <p:cNvSpPr txBox="1"/>
          <p:nvPr/>
        </p:nvSpPr>
        <p:spPr>
          <a:xfrm>
            <a:off x="3440279" y="5715000"/>
            <a:ext cx="4144084" cy="276999"/>
          </a:xfrm>
          <a:prstGeom prst="rect">
            <a:avLst/>
          </a:prstGeom>
          <a:noFill/>
        </p:spPr>
        <p:txBody>
          <a:bodyPr wrap="none" rtlCol="0">
            <a:spAutoFit/>
          </a:bodyPr>
          <a:lstStyle/>
          <a:p>
            <a:r>
              <a:rPr lang="de-DE" dirty="0" err="1"/>
              <a:t>Slack</a:t>
            </a:r>
            <a:r>
              <a:rPr lang="de-DE" dirty="0"/>
              <a:t> = </a:t>
            </a:r>
            <a:r>
              <a:rPr lang="de-DE" dirty="0" smtClean="0"/>
              <a:t>Ck2(i+1) </a:t>
            </a:r>
            <a:r>
              <a:rPr lang="de-DE" dirty="0"/>
              <a:t>- </a:t>
            </a:r>
            <a:r>
              <a:rPr lang="de-DE" dirty="0" err="1"/>
              <a:t>Tsetup</a:t>
            </a:r>
            <a:r>
              <a:rPr lang="de-DE" dirty="0"/>
              <a:t> </a:t>
            </a:r>
            <a:r>
              <a:rPr lang="de-DE" dirty="0" smtClean="0"/>
              <a:t>– (Ck1(i+1) -</a:t>
            </a:r>
            <a:r>
              <a:rPr lang="de-DE" dirty="0" err="1" smtClean="0"/>
              <a:t>Tck</a:t>
            </a:r>
            <a:r>
              <a:rPr lang="de-DE" dirty="0" smtClean="0"/>
              <a:t> </a:t>
            </a:r>
            <a:r>
              <a:rPr lang="de-DE" dirty="0"/>
              <a:t>+</a:t>
            </a:r>
            <a:r>
              <a:rPr lang="de-DE" dirty="0" smtClean="0"/>
              <a:t> Delay) </a:t>
            </a:r>
            <a:r>
              <a:rPr lang="de-DE" dirty="0" smtClean="0"/>
              <a:t>&gt; 0 </a:t>
            </a:r>
            <a:r>
              <a:rPr lang="de-DE" dirty="0" smtClean="0">
                <a:sym typeface="Wingdings" panose="05000000000000000000" pitchFamily="2" charset="2"/>
              </a:rPr>
              <a:t></a:t>
            </a:r>
            <a:endParaRPr lang="de-DE" dirty="0"/>
          </a:p>
        </p:txBody>
      </p:sp>
      <p:sp>
        <p:nvSpPr>
          <p:cNvPr id="71" name="Geschweifte Klammer links 70"/>
          <p:cNvSpPr/>
          <p:nvPr/>
        </p:nvSpPr>
        <p:spPr bwMode="auto">
          <a:xfrm rot="16200000">
            <a:off x="6134100" y="5448300"/>
            <a:ext cx="228600" cy="13716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2" name="Geschweifte Klammer links 71"/>
          <p:cNvSpPr/>
          <p:nvPr/>
        </p:nvSpPr>
        <p:spPr bwMode="auto">
          <a:xfrm rot="16200000">
            <a:off x="4610100" y="5829300"/>
            <a:ext cx="304800" cy="6858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3" name="Textfeld 72"/>
          <p:cNvSpPr txBox="1"/>
          <p:nvPr/>
        </p:nvSpPr>
        <p:spPr>
          <a:xfrm>
            <a:off x="3505200" y="6172200"/>
            <a:ext cx="1260280" cy="276999"/>
          </a:xfrm>
          <a:prstGeom prst="rect">
            <a:avLst/>
          </a:prstGeom>
          <a:noFill/>
        </p:spPr>
        <p:txBody>
          <a:bodyPr wrap="none" rtlCol="0">
            <a:spAutoFit/>
          </a:bodyPr>
          <a:lstStyle/>
          <a:p>
            <a:r>
              <a:rPr lang="de-DE" dirty="0"/>
              <a:t>Setup Zeitpunkt</a:t>
            </a:r>
          </a:p>
        </p:txBody>
      </p:sp>
      <p:sp>
        <p:nvSpPr>
          <p:cNvPr id="74" name="Textfeld 73"/>
          <p:cNvSpPr txBox="1"/>
          <p:nvPr/>
        </p:nvSpPr>
        <p:spPr>
          <a:xfrm>
            <a:off x="6400924" y="6172200"/>
            <a:ext cx="1087156" cy="276999"/>
          </a:xfrm>
          <a:prstGeom prst="rect">
            <a:avLst/>
          </a:prstGeom>
          <a:noFill/>
        </p:spPr>
        <p:txBody>
          <a:bodyPr wrap="none" rtlCol="0">
            <a:spAutoFit/>
          </a:bodyPr>
          <a:lstStyle/>
          <a:p>
            <a:r>
              <a:rPr lang="de-DE" dirty="0"/>
              <a:t>D2 Änderung</a:t>
            </a:r>
          </a:p>
        </p:txBody>
      </p:sp>
      <p:cxnSp>
        <p:nvCxnSpPr>
          <p:cNvPr id="115" name="Gerader Verbinder 114"/>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r Verbinder 11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r Verbinder 116"/>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Gerader Verbinder 11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r Verbinder 119"/>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r Verbinder 120"/>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Rechteck 121"/>
          <p:cNvSpPr/>
          <p:nvPr/>
        </p:nvSpPr>
        <p:spPr bwMode="auto">
          <a:xfrm>
            <a:off x="1143000" y="6019800"/>
            <a:ext cx="16002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9" name="Gerader Verbinder 118"/>
          <p:cNvCxnSpPr/>
          <p:nvPr/>
        </p:nvCxnSpPr>
        <p:spPr bwMode="auto">
          <a:xfrm>
            <a:off x="22860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r Verbinder 122"/>
          <p:cNvCxnSpPr/>
          <p:nvPr/>
        </p:nvCxnSpPr>
        <p:spPr bwMode="auto">
          <a:xfrm>
            <a:off x="27432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Gerader Verbinder 123"/>
          <p:cNvCxnSpPr/>
          <p:nvPr/>
        </p:nvCxnSpPr>
        <p:spPr bwMode="auto">
          <a:xfrm>
            <a:off x="22860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Textfeld 12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2940445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r Verbinder 64"/>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r Verbinder 66"/>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r Verbinder 69"/>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r Verbinder 70"/>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Rechteck 71"/>
          <p:cNvSpPr/>
          <p:nvPr/>
        </p:nvSpPr>
        <p:spPr bwMode="auto">
          <a:xfrm>
            <a:off x="1143000" y="6019800"/>
            <a:ext cx="5334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r Verbinder 72"/>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Textfeld 73"/>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3107833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r Verbinder 69"/>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r Verbinder 70"/>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r Verbinder 71"/>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r Verbinder 73"/>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r Verbinder 74"/>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echteck 75"/>
          <p:cNvSpPr/>
          <p:nvPr/>
        </p:nvSpPr>
        <p:spPr bwMode="auto">
          <a:xfrm>
            <a:off x="1143000" y="6019800"/>
            <a:ext cx="5334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7" name="Gerader Verbinder 76"/>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Textfeld 77"/>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112680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r Verbinder 61"/>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r Verbinder 66"/>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r Verbinder 69"/>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r Verbinder 70"/>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Rechteck 71"/>
          <p:cNvSpPr/>
          <p:nvPr/>
        </p:nvSpPr>
        <p:spPr bwMode="auto">
          <a:xfrm>
            <a:off x="1143000" y="6019800"/>
            <a:ext cx="6858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r Verbinder 72"/>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Textfeld 73"/>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3230669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r Verbinder 61"/>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r Verbinder 66"/>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r Verbinder 69"/>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hteck 73"/>
          <p:cNvSpPr/>
          <p:nvPr/>
        </p:nvSpPr>
        <p:spPr bwMode="auto">
          <a:xfrm>
            <a:off x="1143000" y="6019800"/>
            <a:ext cx="8382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5" name="Gerader Verbinder 74"/>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4025233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Hold Fall: wir betrachten gleiche Taktflanke für FF1 und FF2 </a:t>
            </a:r>
          </a:p>
          <a:p>
            <a:r>
              <a:rPr lang="de-DE" dirty="0" smtClean="0"/>
              <a:t>Hold-Regel: Die </a:t>
            </a:r>
            <a:r>
              <a:rPr lang="de-DE" dirty="0"/>
              <a:t>Änderung am D2 darf nicht passieren bevor das </a:t>
            </a:r>
            <a:r>
              <a:rPr lang="de-DE" dirty="0" err="1"/>
              <a:t>Latch</a:t>
            </a:r>
            <a:r>
              <a:rPr lang="de-DE" dirty="0"/>
              <a:t> 1/Flipflop 2 in Speichermodus kommt.</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b="1" dirty="0" smtClean="0"/>
              <a:t>D2</a:t>
            </a:r>
            <a:endParaRPr lang="de-DE" b="1"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
        <p:nvSpPr>
          <p:cNvPr id="61" name="Abgerundetes Rechteck 60"/>
          <p:cNvSpPr/>
          <p:nvPr/>
        </p:nvSpPr>
        <p:spPr bwMode="auto">
          <a:xfrm>
            <a:off x="4267200" y="2743200"/>
            <a:ext cx="533400" cy="762000"/>
          </a:xfrm>
          <a:prstGeom prst="roundRect">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5" name="Rechteck 64"/>
          <p:cNvSpPr/>
          <p:nvPr/>
        </p:nvSpPr>
        <p:spPr bwMode="auto">
          <a:xfrm>
            <a:off x="71628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18"/>
          <p:cNvCxnSpPr/>
          <p:nvPr/>
        </p:nvCxnSpPr>
        <p:spPr bwMode="auto">
          <a:xfrm>
            <a:off x="71628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19"/>
          <p:cNvCxnSpPr/>
          <p:nvPr/>
        </p:nvCxnSpPr>
        <p:spPr bwMode="auto">
          <a:xfrm flipH="1">
            <a:off x="71628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20"/>
          <p:cNvCxnSpPr/>
          <p:nvPr/>
        </p:nvCxnSpPr>
        <p:spPr bwMode="auto">
          <a:xfrm flipH="1">
            <a:off x="67056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7924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33"/>
          <p:cNvCxnSpPr/>
          <p:nvPr/>
        </p:nvCxnSpPr>
        <p:spPr bwMode="auto">
          <a:xfrm>
            <a:off x="71628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35"/>
          <p:cNvCxnSpPr/>
          <p:nvPr/>
        </p:nvCxnSpPr>
        <p:spPr bwMode="auto">
          <a:xfrm>
            <a:off x="74676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36"/>
          <p:cNvCxnSpPr/>
          <p:nvPr/>
        </p:nvCxnSpPr>
        <p:spPr bwMode="auto">
          <a:xfrm flipV="1">
            <a:off x="76962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37"/>
          <p:cNvCxnSpPr/>
          <p:nvPr/>
        </p:nvCxnSpPr>
        <p:spPr bwMode="auto">
          <a:xfrm>
            <a:off x="78486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uppieren 78"/>
          <p:cNvGrpSpPr/>
          <p:nvPr/>
        </p:nvGrpSpPr>
        <p:grpSpPr>
          <a:xfrm>
            <a:off x="7467600" y="2971800"/>
            <a:ext cx="174171" cy="304800"/>
            <a:chOff x="6172200" y="3657600"/>
            <a:chExt cx="304800" cy="533400"/>
          </a:xfrm>
        </p:grpSpPr>
        <p:cxnSp>
          <p:nvCxnSpPr>
            <p:cNvPr id="80"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4" name="Gruppieren 83"/>
          <p:cNvGrpSpPr/>
          <p:nvPr/>
        </p:nvGrpSpPr>
        <p:grpSpPr>
          <a:xfrm>
            <a:off x="7848600" y="2971800"/>
            <a:ext cx="174171" cy="304800"/>
            <a:chOff x="6172200" y="3657600"/>
            <a:chExt cx="304800" cy="533400"/>
          </a:xfrm>
        </p:grpSpPr>
        <p:cxnSp>
          <p:nvCxnSpPr>
            <p:cNvPr id="85"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0" name="Textfeld 89"/>
          <p:cNvSpPr txBox="1"/>
          <p:nvPr/>
        </p:nvSpPr>
        <p:spPr>
          <a:xfrm>
            <a:off x="7162800" y="2286000"/>
            <a:ext cx="458780" cy="276999"/>
          </a:xfrm>
          <a:prstGeom prst="rect">
            <a:avLst/>
          </a:prstGeom>
          <a:noFill/>
        </p:spPr>
        <p:txBody>
          <a:bodyPr wrap="none" rtlCol="0">
            <a:spAutoFit/>
          </a:bodyPr>
          <a:lstStyle/>
          <a:p>
            <a:r>
              <a:rPr lang="de-DE" dirty="0" smtClean="0"/>
              <a:t>FF2</a:t>
            </a:r>
            <a:endParaRPr lang="de-DE" dirty="0"/>
          </a:p>
        </p:txBody>
      </p:sp>
      <p:sp>
        <p:nvSpPr>
          <p:cNvPr id="91" name="Textfeld 90"/>
          <p:cNvSpPr txBox="1"/>
          <p:nvPr/>
        </p:nvSpPr>
        <p:spPr>
          <a:xfrm>
            <a:off x="7214898" y="3276600"/>
            <a:ext cx="354584" cy="276999"/>
          </a:xfrm>
          <a:prstGeom prst="rect">
            <a:avLst/>
          </a:prstGeom>
          <a:noFill/>
        </p:spPr>
        <p:txBody>
          <a:bodyPr wrap="none" rtlCol="0">
            <a:spAutoFit/>
          </a:bodyPr>
          <a:lstStyle/>
          <a:p>
            <a:r>
              <a:rPr lang="de-DE" dirty="0" smtClean="0"/>
              <a:t>L1</a:t>
            </a:r>
            <a:endParaRPr lang="de-DE" dirty="0"/>
          </a:p>
        </p:txBody>
      </p:sp>
      <p:sp>
        <p:nvSpPr>
          <p:cNvPr id="92" name="Textfeld 91"/>
          <p:cNvSpPr txBox="1"/>
          <p:nvPr/>
        </p:nvSpPr>
        <p:spPr>
          <a:xfrm>
            <a:off x="7696200" y="3276600"/>
            <a:ext cx="354584" cy="276999"/>
          </a:xfrm>
          <a:prstGeom prst="rect">
            <a:avLst/>
          </a:prstGeom>
          <a:noFill/>
        </p:spPr>
        <p:txBody>
          <a:bodyPr wrap="none" rtlCol="0">
            <a:spAutoFit/>
          </a:bodyPr>
          <a:lstStyle/>
          <a:p>
            <a:r>
              <a:rPr lang="de-DE" dirty="0" smtClean="0"/>
              <a:t>L2</a:t>
            </a:r>
            <a:endParaRPr lang="de-DE" dirty="0"/>
          </a:p>
        </p:txBody>
      </p:sp>
      <p:sp>
        <p:nvSpPr>
          <p:cNvPr id="93" name="Abgerundetes Rechteck 92"/>
          <p:cNvSpPr/>
          <p:nvPr/>
        </p:nvSpPr>
        <p:spPr bwMode="auto">
          <a:xfrm>
            <a:off x="7162800" y="2743200"/>
            <a:ext cx="533400" cy="762000"/>
          </a:xfrm>
          <a:prstGeom prst="roundRect">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4" name="Gerade Verbindung 36"/>
          <p:cNvCxnSpPr/>
          <p:nvPr/>
        </p:nvCxnSpPr>
        <p:spPr bwMode="auto">
          <a:xfrm flipV="1">
            <a:off x="73152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feld 6"/>
          <p:cNvSpPr txBox="1"/>
          <p:nvPr/>
        </p:nvSpPr>
        <p:spPr>
          <a:xfrm>
            <a:off x="6877409" y="3886200"/>
            <a:ext cx="1744388" cy="276999"/>
          </a:xfrm>
          <a:prstGeom prst="rect">
            <a:avLst/>
          </a:prstGeom>
          <a:noFill/>
        </p:spPr>
        <p:txBody>
          <a:bodyPr wrap="none" rtlCol="0">
            <a:spAutoFit/>
          </a:bodyPr>
          <a:lstStyle/>
          <a:p>
            <a:r>
              <a:rPr lang="de-DE" dirty="0" smtClean="0"/>
              <a:t>L1 im Speicherzustand</a:t>
            </a:r>
            <a:endParaRPr lang="de-DE" dirty="0"/>
          </a:p>
        </p:txBody>
      </p:sp>
    </p:spTree>
    <p:extLst>
      <p:ext uri="{BB962C8B-B14F-4D97-AF65-F5344CB8AC3E}">
        <p14:creationId xmlns:p14="http://schemas.microsoft.com/office/powerpoint/2010/main" val="1916528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mit Pfeil 6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r Verbinder 70"/>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r Verbinder 73"/>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r Verbinder 74"/>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r Verbinder 75"/>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r Verbinder 76"/>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Rechteck 77"/>
          <p:cNvSpPr/>
          <p:nvPr/>
        </p:nvSpPr>
        <p:spPr bwMode="auto">
          <a:xfrm>
            <a:off x="1143000" y="6019800"/>
            <a:ext cx="9906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9" name="Gerader Verbinder 78"/>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Textfeld 79"/>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268752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r Verbinder 61"/>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r Verbinder 69"/>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r Verbinder 70"/>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r Verbinder 83"/>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r Verbinder 85"/>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Rechteck 86"/>
          <p:cNvSpPr/>
          <p:nvPr/>
        </p:nvSpPr>
        <p:spPr bwMode="auto">
          <a:xfrm>
            <a:off x="1143000" y="6019800"/>
            <a:ext cx="14478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8" name="Gerader Verbinder 87"/>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feld 88"/>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3331275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Textfeld 69"/>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71" name="Ovale Legende 70"/>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Das Signal ist noch nicht da</a:t>
            </a:r>
          </a:p>
        </p:txBody>
      </p:sp>
      <p:cxnSp>
        <p:nvCxnSpPr>
          <p:cNvPr id="72" name="Gerade Verbindung mit Pfeil 7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r Verbinder 102"/>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r Verbinder 105"/>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Gerader Verbinder 106"/>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r Verbinder 107"/>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r Verbinder 108"/>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Rechteck 112"/>
          <p:cNvSpPr/>
          <p:nvPr/>
        </p:nvSpPr>
        <p:spPr bwMode="auto">
          <a:xfrm>
            <a:off x="1143000" y="6019800"/>
            <a:ext cx="16002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4" name="Gerader Verbinder 113"/>
          <p:cNvCxnSpPr/>
          <p:nvPr/>
        </p:nvCxnSpPr>
        <p:spPr bwMode="auto">
          <a:xfrm>
            <a:off x="2743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r Verbinder 114"/>
          <p:cNvCxnSpPr/>
          <p:nvPr/>
        </p:nvCxnSpPr>
        <p:spPr bwMode="auto">
          <a:xfrm>
            <a:off x="27432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feld 116"/>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359916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Setup</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p>
          <a:p>
            <a:r>
              <a:rPr lang="de-DE" dirty="0"/>
              <a:t>Setupzeit Verletzung passiert wenn sich Niveau am Eingang D2 zu langsam ändert. Das passiert am meistens wenn die Taktfrequenz zu hoch ist oder die kombinatorische Logik zu langsam.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33</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2743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2895600" y="4572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2982162" y="4724400"/>
            <a:ext cx="1087157" cy="276999"/>
          </a:xfrm>
          <a:prstGeom prst="rect">
            <a:avLst/>
          </a:prstGeom>
          <a:noFill/>
        </p:spPr>
        <p:txBody>
          <a:bodyPr wrap="none" rtlCol="0">
            <a:spAutoFit/>
          </a:bodyPr>
          <a:lstStyle/>
          <a:p>
            <a:r>
              <a:rPr lang="de-DE" dirty="0" smtClean="0"/>
              <a:t>D2 Änderung</a:t>
            </a:r>
            <a:endParaRPr lang="de-DE" dirty="0"/>
          </a:p>
        </p:txBody>
      </p:sp>
      <p:cxnSp>
        <p:nvCxnSpPr>
          <p:cNvPr id="115" name="Gerade Verbindung mit Pfeil 114"/>
          <p:cNvCxnSpPr/>
          <p:nvPr/>
        </p:nvCxnSpPr>
        <p:spPr bwMode="auto">
          <a:xfrm>
            <a:off x="1676400" y="5029200"/>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Textfeld 115"/>
          <p:cNvSpPr txBox="1"/>
          <p:nvPr/>
        </p:nvSpPr>
        <p:spPr>
          <a:xfrm>
            <a:off x="1703479" y="5029200"/>
            <a:ext cx="575799" cy="276999"/>
          </a:xfrm>
          <a:prstGeom prst="rect">
            <a:avLst/>
          </a:prstGeom>
          <a:noFill/>
        </p:spPr>
        <p:txBody>
          <a:bodyPr wrap="none" rtlCol="0">
            <a:spAutoFit/>
          </a:bodyPr>
          <a:lstStyle/>
          <a:p>
            <a:r>
              <a:rPr lang="de-DE" dirty="0" smtClean="0"/>
              <a:t>Delay</a:t>
            </a:r>
            <a:endParaRPr lang="de-DE" dirty="0"/>
          </a:p>
        </p:txBody>
      </p:sp>
      <p:sp>
        <p:nvSpPr>
          <p:cNvPr id="117" name="Textfeld 116"/>
          <p:cNvSpPr txBox="1"/>
          <p:nvPr/>
        </p:nvSpPr>
        <p:spPr>
          <a:xfrm>
            <a:off x="4128261" y="5181600"/>
            <a:ext cx="1212640" cy="276999"/>
          </a:xfrm>
          <a:prstGeom prst="rect">
            <a:avLst/>
          </a:prstGeom>
          <a:noFill/>
        </p:spPr>
        <p:txBody>
          <a:bodyPr wrap="none" rtlCol="0">
            <a:spAutoFit/>
          </a:bodyPr>
          <a:lstStyle/>
          <a:p>
            <a:r>
              <a:rPr lang="de-DE" dirty="0" smtClean="0"/>
              <a:t>Setup Violation</a:t>
            </a:r>
            <a:endParaRPr lang="de-DE" dirty="0"/>
          </a:p>
        </p:txBody>
      </p:sp>
      <p:sp>
        <p:nvSpPr>
          <p:cNvPr id="118" name="Textfeld 117"/>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9" name="Ovale Legende 118"/>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 spät</a:t>
            </a:r>
          </a:p>
        </p:txBody>
      </p:sp>
      <p:cxnSp>
        <p:nvCxnSpPr>
          <p:cNvPr id="120" name="Gerade Verbindung mit Pfeil 119"/>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mit Pfeil 120"/>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35814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r Verbinder 102"/>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r Verbinder 10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Gerader Verbinder 106"/>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r Verbinder 10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r Verbinder 108"/>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Gerader Verbinder 112"/>
          <p:cNvCxnSpPr/>
          <p:nvPr/>
        </p:nvCxnSpPr>
        <p:spPr bwMode="auto">
          <a:xfrm>
            <a:off x="2438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Gerader Verbinder 124"/>
          <p:cNvCxnSpPr/>
          <p:nvPr/>
        </p:nvCxnSpPr>
        <p:spPr bwMode="auto">
          <a:xfrm>
            <a:off x="2590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Rechteck 125"/>
          <p:cNvSpPr/>
          <p:nvPr/>
        </p:nvSpPr>
        <p:spPr bwMode="auto">
          <a:xfrm>
            <a:off x="1143000" y="6019800"/>
            <a:ext cx="17526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27" name="Gerader Verbinder 126"/>
          <p:cNvCxnSpPr/>
          <p:nvPr/>
        </p:nvCxnSpPr>
        <p:spPr bwMode="auto">
          <a:xfrm>
            <a:off x="27432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Gerader Verbinder 127"/>
          <p:cNvCxnSpPr/>
          <p:nvPr/>
        </p:nvCxnSpPr>
        <p:spPr bwMode="auto">
          <a:xfrm>
            <a:off x="28956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Geschweifte Klammer links 128"/>
          <p:cNvSpPr/>
          <p:nvPr/>
        </p:nvSpPr>
        <p:spPr bwMode="auto">
          <a:xfrm rot="16200000">
            <a:off x="6134100" y="5448300"/>
            <a:ext cx="228600" cy="13716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30" name="Geschweifte Klammer links 129"/>
          <p:cNvSpPr/>
          <p:nvPr/>
        </p:nvSpPr>
        <p:spPr bwMode="auto">
          <a:xfrm rot="16200000">
            <a:off x="4610100" y="5829300"/>
            <a:ext cx="304800" cy="6858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31" name="Textfeld 130"/>
          <p:cNvSpPr txBox="1"/>
          <p:nvPr/>
        </p:nvSpPr>
        <p:spPr>
          <a:xfrm>
            <a:off x="3505200" y="6172200"/>
            <a:ext cx="1260280" cy="276999"/>
          </a:xfrm>
          <a:prstGeom prst="rect">
            <a:avLst/>
          </a:prstGeom>
          <a:noFill/>
        </p:spPr>
        <p:txBody>
          <a:bodyPr wrap="none" rtlCol="0">
            <a:spAutoFit/>
          </a:bodyPr>
          <a:lstStyle/>
          <a:p>
            <a:r>
              <a:rPr lang="de-DE" dirty="0"/>
              <a:t>Setup Zeitpunkt</a:t>
            </a:r>
          </a:p>
        </p:txBody>
      </p:sp>
      <p:sp>
        <p:nvSpPr>
          <p:cNvPr id="132" name="Textfeld 131"/>
          <p:cNvSpPr txBox="1"/>
          <p:nvPr/>
        </p:nvSpPr>
        <p:spPr>
          <a:xfrm>
            <a:off x="6400924" y="6172200"/>
            <a:ext cx="1087156" cy="276999"/>
          </a:xfrm>
          <a:prstGeom prst="rect">
            <a:avLst/>
          </a:prstGeom>
          <a:noFill/>
        </p:spPr>
        <p:txBody>
          <a:bodyPr wrap="none" rtlCol="0">
            <a:spAutoFit/>
          </a:bodyPr>
          <a:lstStyle/>
          <a:p>
            <a:r>
              <a:rPr lang="de-DE" dirty="0"/>
              <a:t>D2 Änderung</a:t>
            </a:r>
          </a:p>
        </p:txBody>
      </p:sp>
      <p:sp>
        <p:nvSpPr>
          <p:cNvPr id="5" name="Rechteck 4"/>
          <p:cNvSpPr/>
          <p:nvPr/>
        </p:nvSpPr>
        <p:spPr>
          <a:xfrm>
            <a:off x="3581400" y="5791200"/>
            <a:ext cx="4144083" cy="276999"/>
          </a:xfrm>
          <a:prstGeom prst="rect">
            <a:avLst/>
          </a:prstGeom>
        </p:spPr>
        <p:txBody>
          <a:bodyPr wrap="none">
            <a:spAutoFit/>
          </a:bodyPr>
          <a:lstStyle/>
          <a:p>
            <a:r>
              <a:rPr lang="de-DE" dirty="0" err="1"/>
              <a:t>Slack</a:t>
            </a:r>
            <a:r>
              <a:rPr lang="de-DE" dirty="0"/>
              <a:t> = Ck2(i+1) - </a:t>
            </a:r>
            <a:r>
              <a:rPr lang="de-DE" dirty="0" err="1"/>
              <a:t>Tsetup</a:t>
            </a:r>
            <a:r>
              <a:rPr lang="de-DE" dirty="0"/>
              <a:t> – </a:t>
            </a:r>
            <a:r>
              <a:rPr lang="de-DE" dirty="0" smtClean="0"/>
              <a:t>(Ck1(i+1</a:t>
            </a:r>
            <a:r>
              <a:rPr lang="de-DE" dirty="0"/>
              <a:t>) -</a:t>
            </a:r>
            <a:r>
              <a:rPr lang="de-DE" dirty="0" err="1"/>
              <a:t>Tck</a:t>
            </a:r>
            <a:r>
              <a:rPr lang="de-DE" dirty="0"/>
              <a:t> + Delay</a:t>
            </a:r>
            <a:r>
              <a:rPr lang="de-DE" dirty="0" smtClean="0"/>
              <a:t>) &lt; 0 </a:t>
            </a:r>
            <a:r>
              <a:rPr lang="de-DE" dirty="0" smtClean="0">
                <a:sym typeface="Wingdings" panose="05000000000000000000" pitchFamily="2" charset="2"/>
              </a:rPr>
              <a:t></a:t>
            </a:r>
            <a:endParaRPr lang="de-DE" dirty="0"/>
          </a:p>
        </p:txBody>
      </p:sp>
      <p:sp>
        <p:nvSpPr>
          <p:cNvPr id="133" name="Textfeld 132"/>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cxnSp>
        <p:nvCxnSpPr>
          <p:cNvPr id="9" name="Gerade Verbindung mit Pfeil 8"/>
          <p:cNvCxnSpPr>
            <a:stCxn id="114" idx="2"/>
            <a:endCxn id="126" idx="3"/>
          </p:cNvCxnSpPr>
          <p:nvPr/>
        </p:nvCxnSpPr>
        <p:spPr bwMode="auto">
          <a:xfrm flipH="1">
            <a:off x="2895600" y="5001399"/>
            <a:ext cx="630141" cy="1094601"/>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01776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smtClean="0"/>
              <a:t>Zusammenfassung 1</a:t>
            </a:r>
          </a:p>
        </p:txBody>
      </p:sp>
      <p:sp>
        <p:nvSpPr>
          <p:cNvPr id="3" name="Inhaltsplatzhalter 2"/>
          <p:cNvSpPr>
            <a:spLocks noGrp="1"/>
          </p:cNvSpPr>
          <p:nvPr>
            <p:ph idx="1"/>
          </p:nvPr>
        </p:nvSpPr>
        <p:spPr>
          <a:xfrm>
            <a:off x="457200" y="692150"/>
            <a:ext cx="8229600" cy="1136650"/>
          </a:xfrm>
        </p:spPr>
        <p:txBody>
          <a:bodyPr/>
          <a:lstStyle/>
          <a:p>
            <a:r>
              <a:rPr lang="de-DE" dirty="0" smtClean="0"/>
              <a:t>Setup-Zeit </a:t>
            </a:r>
            <a:r>
              <a:rPr lang="de-DE" dirty="0"/>
              <a:t>Verletzungen kann man durch langsamere Taktfrequenz </a:t>
            </a:r>
            <a:r>
              <a:rPr lang="de-DE" dirty="0" smtClean="0"/>
              <a:t>verhindern.</a:t>
            </a:r>
          </a:p>
          <a:p>
            <a:r>
              <a:rPr lang="de-DE" dirty="0" smtClean="0"/>
              <a:t>Hold-Zeit </a:t>
            </a:r>
            <a:r>
              <a:rPr lang="de-DE" dirty="0"/>
              <a:t>Verletzungen kann man, wenn sie vorhanden sind, nicht mehr entfernen.</a:t>
            </a:r>
          </a:p>
          <a:p>
            <a:r>
              <a:rPr lang="de-DE" dirty="0"/>
              <a:t>Wenn eine Schaltung Hold-Zeit Probleme hat, kann man sie in der Regel nicht verwenden.</a:t>
            </a:r>
          </a:p>
          <a:p>
            <a:r>
              <a:rPr lang="de-DE" i="1" dirty="0"/>
              <a:t>Hold-Zeit Probleme verhindert man im Design durch eine </a:t>
            </a:r>
            <a:r>
              <a:rPr lang="de-DE" i="1" dirty="0" smtClean="0"/>
              <a:t>scheinbare Taktverlangsamung </a:t>
            </a:r>
            <a:r>
              <a:rPr lang="de-DE" i="1" dirty="0"/>
              <a:t>am Empfänger Flipflop. Diese nennt man </a:t>
            </a:r>
            <a:r>
              <a:rPr lang="de-DE" i="1" dirty="0" err="1"/>
              <a:t>Clock</a:t>
            </a:r>
            <a:r>
              <a:rPr lang="de-DE" i="1" dirty="0"/>
              <a:t> </a:t>
            </a:r>
            <a:r>
              <a:rPr lang="de-DE" i="1" dirty="0" err="1"/>
              <a:t>Uncertainty</a:t>
            </a:r>
            <a:r>
              <a:rPr lang="de-DE" i="1" dirty="0"/>
              <a:t>. </a:t>
            </a:r>
            <a:endParaRPr lang="de-DE" i="1" dirty="0" smtClean="0"/>
          </a:p>
          <a:p>
            <a:r>
              <a:rPr lang="de-DE" i="1" dirty="0" smtClean="0"/>
              <a:t>Bedingung wird Hold </a:t>
            </a:r>
            <a:r>
              <a:rPr lang="de-DE" i="1" dirty="0" err="1" smtClean="0"/>
              <a:t>Slack</a:t>
            </a:r>
            <a:r>
              <a:rPr lang="de-DE" i="1" dirty="0" smtClean="0"/>
              <a:t> &gt; T</a:t>
            </a:r>
            <a:r>
              <a:rPr lang="de-DE" i="1" baseline="-25000" dirty="0" smtClean="0"/>
              <a:t>unc</a:t>
            </a:r>
          </a:p>
          <a:p>
            <a:r>
              <a:rPr lang="de-DE" i="1" dirty="0" smtClean="0"/>
              <a:t>Auf </a:t>
            </a:r>
            <a:r>
              <a:rPr lang="de-DE" i="1" dirty="0"/>
              <a:t>diese Weise wird Synthese Tool gezwungen D2 in Bezug auf </a:t>
            </a:r>
            <a:r>
              <a:rPr lang="de-DE" i="1" dirty="0" err="1"/>
              <a:t>Ck</a:t>
            </a:r>
            <a:r>
              <a:rPr lang="de-DE" i="1" dirty="0"/>
              <a:t>-Eingang am FF2 zu verlangsamen. Das erreicht das Tool z.B. durch Einfügen von Invertern im Datenpfad</a:t>
            </a:r>
            <a:r>
              <a:rPr lang="de-DE" i="1" dirty="0" smtClean="0"/>
              <a:t>.</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34</a:t>
            </a:fld>
            <a:endParaRPr lang="de-DE" altLang="de-DE"/>
          </a:p>
        </p:txBody>
      </p:sp>
    </p:spTree>
    <p:extLst>
      <p:ext uri="{BB962C8B-B14F-4D97-AF65-F5344CB8AC3E}">
        <p14:creationId xmlns:p14="http://schemas.microsoft.com/office/powerpoint/2010/main" val="3785095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Zusammenfassung </a:t>
            </a:r>
            <a:r>
              <a:rPr lang="de-DE" altLang="de-DE" dirty="0" smtClean="0"/>
              <a:t>2</a:t>
            </a:r>
          </a:p>
        </p:txBody>
      </p:sp>
      <p:sp>
        <p:nvSpPr>
          <p:cNvPr id="3" name="Inhaltsplatzhalter 2"/>
          <p:cNvSpPr>
            <a:spLocks noGrp="1"/>
          </p:cNvSpPr>
          <p:nvPr>
            <p:ph idx="1"/>
          </p:nvPr>
        </p:nvSpPr>
        <p:spPr>
          <a:xfrm>
            <a:off x="457200" y="692150"/>
            <a:ext cx="8229600" cy="1136650"/>
          </a:xfrm>
        </p:spPr>
        <p:txBody>
          <a:bodyPr/>
          <a:lstStyle/>
          <a:p>
            <a:r>
              <a:rPr lang="de-DE" dirty="0" smtClean="0"/>
              <a:t>Änderung </a:t>
            </a:r>
            <a:r>
              <a:rPr lang="de-DE" dirty="0"/>
              <a:t>am </a:t>
            </a:r>
            <a:r>
              <a:rPr lang="de-DE" dirty="0" smtClean="0"/>
              <a:t>D2 darf nicht zu früh und nicht zu spät passieren</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cxnSp>
        <p:nvCxnSpPr>
          <p:cNvPr id="65" name="Gerade Verbindung 6"/>
          <p:cNvCxnSpPr/>
          <p:nvPr/>
        </p:nvCxnSpPr>
        <p:spPr bwMode="auto">
          <a:xfrm>
            <a:off x="4191000" y="61722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9"/>
          <p:cNvCxnSpPr/>
          <p:nvPr/>
        </p:nvCxnSpPr>
        <p:spPr bwMode="auto">
          <a:xfrm flipV="1">
            <a:off x="4572000" y="5638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0"/>
          <p:cNvCxnSpPr/>
          <p:nvPr/>
        </p:nvCxnSpPr>
        <p:spPr bwMode="auto">
          <a:xfrm>
            <a:off x="4572000" y="5638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
          <p:cNvCxnSpPr/>
          <p:nvPr/>
        </p:nvCxnSpPr>
        <p:spPr bwMode="auto">
          <a:xfrm>
            <a:off x="6248400" y="61722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9"/>
          <p:cNvCxnSpPr/>
          <p:nvPr/>
        </p:nvCxnSpPr>
        <p:spPr bwMode="auto">
          <a:xfrm flipV="1">
            <a:off x="6629400" y="5638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60"/>
          <p:cNvCxnSpPr/>
          <p:nvPr/>
        </p:nvCxnSpPr>
        <p:spPr bwMode="auto">
          <a:xfrm>
            <a:off x="6629400" y="5638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3886200" y="5257800"/>
            <a:ext cx="380232" cy="276999"/>
          </a:xfrm>
          <a:prstGeom prst="rect">
            <a:avLst/>
          </a:prstGeom>
          <a:noFill/>
        </p:spPr>
        <p:txBody>
          <a:bodyPr wrap="none" rtlCol="0">
            <a:spAutoFit/>
          </a:bodyPr>
          <a:lstStyle/>
          <a:p>
            <a:r>
              <a:rPr lang="de-DE" dirty="0" smtClean="0"/>
              <a:t>D2</a:t>
            </a:r>
            <a:endParaRPr lang="de-DE" dirty="0"/>
          </a:p>
        </p:txBody>
      </p:sp>
      <p:sp>
        <p:nvSpPr>
          <p:cNvPr id="77" name="Textfeld 76"/>
          <p:cNvSpPr txBox="1"/>
          <p:nvPr/>
        </p:nvSpPr>
        <p:spPr>
          <a:xfrm>
            <a:off x="3887002" y="5867400"/>
            <a:ext cx="457177" cy="276999"/>
          </a:xfrm>
          <a:prstGeom prst="rect">
            <a:avLst/>
          </a:prstGeom>
          <a:noFill/>
        </p:spPr>
        <p:txBody>
          <a:bodyPr wrap="none" rtlCol="0">
            <a:spAutoFit/>
          </a:bodyPr>
          <a:lstStyle/>
          <a:p>
            <a:r>
              <a:rPr lang="de-DE" dirty="0" smtClean="0"/>
              <a:t>Ck2</a:t>
            </a:r>
            <a:endParaRPr lang="de-DE" dirty="0"/>
          </a:p>
        </p:txBody>
      </p:sp>
      <p:sp>
        <p:nvSpPr>
          <p:cNvPr id="9" name="Rechteck 8"/>
          <p:cNvSpPr/>
          <p:nvPr/>
        </p:nvSpPr>
        <p:spPr bwMode="auto">
          <a:xfrm>
            <a:off x="4648200" y="5105400"/>
            <a:ext cx="2133600" cy="38100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okay</a:t>
            </a:r>
          </a:p>
        </p:txBody>
      </p:sp>
      <p:sp>
        <p:nvSpPr>
          <p:cNvPr id="78" name="Rechteck 77"/>
          <p:cNvSpPr/>
          <p:nvPr/>
        </p:nvSpPr>
        <p:spPr bwMode="auto">
          <a:xfrm>
            <a:off x="6781800" y="4876800"/>
            <a:ext cx="1752600" cy="6096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9" name="Rechteck 78"/>
          <p:cNvSpPr/>
          <p:nvPr/>
        </p:nvSpPr>
        <p:spPr bwMode="auto">
          <a:xfrm>
            <a:off x="4267200" y="4876800"/>
            <a:ext cx="457200" cy="6096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1" name="Textfeld 10"/>
          <p:cNvSpPr txBox="1"/>
          <p:nvPr/>
        </p:nvSpPr>
        <p:spPr>
          <a:xfrm>
            <a:off x="3657600" y="4648200"/>
            <a:ext cx="1120821" cy="276999"/>
          </a:xfrm>
          <a:prstGeom prst="rect">
            <a:avLst/>
          </a:prstGeom>
          <a:noFill/>
        </p:spPr>
        <p:txBody>
          <a:bodyPr wrap="none" rtlCol="0">
            <a:spAutoFit/>
          </a:bodyPr>
          <a:lstStyle/>
          <a:p>
            <a:r>
              <a:rPr lang="en-US" dirty="0" smtClean="0"/>
              <a:t>Hold-Problem</a:t>
            </a:r>
            <a:endParaRPr lang="en-US" dirty="0"/>
          </a:p>
        </p:txBody>
      </p:sp>
      <p:sp>
        <p:nvSpPr>
          <p:cNvPr id="83" name="Textfeld 82"/>
          <p:cNvSpPr txBox="1"/>
          <p:nvPr/>
        </p:nvSpPr>
        <p:spPr>
          <a:xfrm>
            <a:off x="6858000" y="4648200"/>
            <a:ext cx="1207383" cy="276999"/>
          </a:xfrm>
          <a:prstGeom prst="rect">
            <a:avLst/>
          </a:prstGeom>
          <a:noFill/>
        </p:spPr>
        <p:txBody>
          <a:bodyPr wrap="none" rtlCol="0">
            <a:spAutoFit/>
          </a:bodyPr>
          <a:lstStyle/>
          <a:p>
            <a:r>
              <a:rPr lang="en-US" dirty="0" smtClean="0"/>
              <a:t>Setup-Problem</a:t>
            </a:r>
            <a:endParaRPr lang="en-US" dirty="0"/>
          </a:p>
        </p:txBody>
      </p:sp>
      <p:cxnSp>
        <p:nvCxnSpPr>
          <p:cNvPr id="17" name="Gerader Verbinder 16"/>
          <p:cNvCxnSpPr/>
          <p:nvPr/>
        </p:nvCxnSpPr>
        <p:spPr bwMode="auto">
          <a:xfrm>
            <a:off x="4724400" y="5791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4724400" y="6248400"/>
            <a:ext cx="1096775" cy="276999"/>
          </a:xfrm>
          <a:prstGeom prst="rect">
            <a:avLst/>
          </a:prstGeom>
          <a:noFill/>
        </p:spPr>
        <p:txBody>
          <a:bodyPr wrap="none" rtlCol="0">
            <a:spAutoFit/>
          </a:bodyPr>
          <a:lstStyle/>
          <a:p>
            <a:r>
              <a:rPr lang="en-US" dirty="0" smtClean="0"/>
              <a:t>Hold Moment</a:t>
            </a:r>
            <a:endParaRPr lang="en-US" dirty="0"/>
          </a:p>
        </p:txBody>
      </p:sp>
      <p:cxnSp>
        <p:nvCxnSpPr>
          <p:cNvPr id="85" name="Gerade Verbindung mit Pfeil 84"/>
          <p:cNvCxnSpPr/>
          <p:nvPr/>
        </p:nvCxnSpPr>
        <p:spPr bwMode="auto">
          <a:xfrm>
            <a:off x="4572000" y="6096000"/>
            <a:ext cx="1524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r Verbinder 85"/>
          <p:cNvCxnSpPr/>
          <p:nvPr/>
        </p:nvCxnSpPr>
        <p:spPr bwMode="auto">
          <a:xfrm>
            <a:off x="6781800" y="5486400"/>
            <a:ext cx="0" cy="1066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mit Pfeil 88"/>
          <p:cNvCxnSpPr/>
          <p:nvPr/>
        </p:nvCxnSpPr>
        <p:spPr bwMode="auto">
          <a:xfrm>
            <a:off x="6629400" y="6096000"/>
            <a:ext cx="1524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Textfeld 89"/>
          <p:cNvSpPr txBox="1"/>
          <p:nvPr/>
        </p:nvSpPr>
        <p:spPr>
          <a:xfrm>
            <a:off x="6738520" y="6248400"/>
            <a:ext cx="1183337" cy="276999"/>
          </a:xfrm>
          <a:prstGeom prst="rect">
            <a:avLst/>
          </a:prstGeom>
          <a:noFill/>
        </p:spPr>
        <p:txBody>
          <a:bodyPr wrap="none" rtlCol="0">
            <a:spAutoFit/>
          </a:bodyPr>
          <a:lstStyle/>
          <a:p>
            <a:r>
              <a:rPr lang="en-US" dirty="0" smtClean="0"/>
              <a:t>Setup Moment</a:t>
            </a:r>
            <a:endParaRPr lang="en-US" dirty="0"/>
          </a:p>
        </p:txBody>
      </p:sp>
      <p:sp>
        <p:nvSpPr>
          <p:cNvPr id="91" name="Textfeld 90"/>
          <p:cNvSpPr txBox="1"/>
          <p:nvPr/>
        </p:nvSpPr>
        <p:spPr>
          <a:xfrm>
            <a:off x="6172200" y="5867400"/>
            <a:ext cx="457177" cy="276999"/>
          </a:xfrm>
          <a:prstGeom prst="rect">
            <a:avLst/>
          </a:prstGeom>
          <a:noFill/>
        </p:spPr>
        <p:txBody>
          <a:bodyPr wrap="none" rtlCol="0">
            <a:spAutoFit/>
          </a:bodyPr>
          <a:lstStyle/>
          <a:p>
            <a:r>
              <a:rPr lang="de-DE" dirty="0" smtClean="0"/>
              <a:t>Ck2</a:t>
            </a:r>
            <a:endParaRPr lang="de-DE" dirty="0"/>
          </a:p>
        </p:txBody>
      </p:sp>
      <p:cxnSp>
        <p:nvCxnSpPr>
          <p:cNvPr id="92" name="Gerade Verbindung 18"/>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19"/>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20"/>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92743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Zeitlicher Ablauf von Signalen…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Textfeld 68"/>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0" name="Textfeld 69"/>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1" name="Textfeld 70"/>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2" name="Textfeld 71"/>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cxnSp>
        <p:nvCxnSpPr>
          <p:cNvPr id="9" name="Gerader Verbinder 8"/>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r Verbinder 73"/>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r Verbinder 74"/>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r Verbinder 75"/>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r Verbinder 76"/>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Rechteck 84"/>
          <p:cNvSpPr/>
          <p:nvPr/>
        </p:nvSpPr>
        <p:spPr bwMode="auto">
          <a:xfrm>
            <a:off x="1143000" y="6019800"/>
            <a:ext cx="5334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38200" y="5791200"/>
            <a:ext cx="798617" cy="276999"/>
          </a:xfrm>
          <a:prstGeom prst="rect">
            <a:avLst/>
          </a:prstGeom>
          <a:noFill/>
        </p:spPr>
        <p:txBody>
          <a:bodyPr wrap="none" rtlCol="0">
            <a:spAutoFit/>
          </a:bodyPr>
          <a:lstStyle/>
          <a:p>
            <a:r>
              <a:rPr lang="de-DE" dirty="0" smtClean="0"/>
              <a:t>Zeitskala</a:t>
            </a:r>
            <a:endParaRPr lang="de-DE" dirty="0"/>
          </a:p>
        </p:txBody>
      </p:sp>
      <p:sp>
        <p:nvSpPr>
          <p:cNvPr id="87" name="Textfeld 86"/>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3778847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Wir definieren </a:t>
            </a:r>
            <a:r>
              <a:rPr lang="de-DE" u="sng" dirty="0" smtClean="0"/>
              <a:t>Hold Zeitpunkt </a:t>
            </a:r>
            <a:r>
              <a:rPr lang="de-DE" dirty="0" smtClean="0"/>
              <a:t>als Moment wo D2 – Schalter </a:t>
            </a:r>
            <a:r>
              <a:rPr lang="de-DE" dirty="0"/>
              <a:t>geöffnet wird und </a:t>
            </a:r>
            <a:r>
              <a:rPr lang="de-DE" dirty="0" err="1"/>
              <a:t>Latch</a:t>
            </a:r>
            <a:r>
              <a:rPr lang="de-DE" dirty="0"/>
              <a:t> 1/Flipflop 2 in Speichermodus kommt. </a:t>
            </a:r>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51816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1057984" y="5181600"/>
            <a:ext cx="798617" cy="276999"/>
          </a:xfrm>
          <a:prstGeom prst="rect">
            <a:avLst/>
          </a:prstGeom>
          <a:noFill/>
        </p:spPr>
        <p:txBody>
          <a:bodyPr wrap="none" rtlCol="0">
            <a:spAutoFit/>
          </a:bodyPr>
          <a:lstStyle/>
          <a:p>
            <a:r>
              <a:rPr lang="de-DE" dirty="0" smtClean="0"/>
              <a:t>Hold Zeit</a:t>
            </a:r>
            <a:endParaRPr lang="de-DE" dirty="0"/>
          </a:p>
        </p:txBody>
      </p:sp>
      <p:sp>
        <p:nvSpPr>
          <p:cNvPr id="25" name="Textfeld 24"/>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62" name="Textfeld 61"/>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cxnSp>
        <p:nvCxnSpPr>
          <p:cNvPr id="9" name="Gerade Verbindung mit Pfeil 8"/>
          <p:cNvCxnSpPr/>
          <p:nvPr/>
        </p:nvCxnSpPr>
        <p:spPr bwMode="auto">
          <a:xfrm flipH="1">
            <a:off x="4572000" y="1447800"/>
            <a:ext cx="1066800" cy="14478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8" name="Textfeld 67"/>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69" name="Abgerundetes Rechteck 68"/>
          <p:cNvSpPr/>
          <p:nvPr/>
        </p:nvSpPr>
        <p:spPr bwMode="auto">
          <a:xfrm>
            <a:off x="4267200" y="2743200"/>
            <a:ext cx="5334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0" name="Gerader Verbinder 69"/>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r Verbinder 70"/>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r Verbinder 71"/>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r Verbinder 73"/>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Rechteck 4"/>
          <p:cNvSpPr/>
          <p:nvPr/>
        </p:nvSpPr>
        <p:spPr bwMode="auto">
          <a:xfrm>
            <a:off x="1143000" y="6019800"/>
            <a:ext cx="6858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2" name="Gerader Verbinder 81"/>
          <p:cNvCxnSpPr/>
          <p:nvPr/>
        </p:nvCxnSpPr>
        <p:spPr bwMode="auto">
          <a:xfrm>
            <a:off x="18288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flipH="1">
            <a:off x="1828800" y="990600"/>
            <a:ext cx="2057400" cy="48006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Textfeld 82"/>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1639374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77" name="Textfeld 76"/>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cxnSp>
        <p:nvCxnSpPr>
          <p:cNvPr id="62" name="Gerader Verbinder 61"/>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r Verbinder 6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r Verbinder 66"/>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r Verbinder 68"/>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Rechteck 81"/>
          <p:cNvSpPr/>
          <p:nvPr/>
        </p:nvSpPr>
        <p:spPr bwMode="auto">
          <a:xfrm>
            <a:off x="1143000" y="6019800"/>
            <a:ext cx="8382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3" name="Gerader Verbinder 82"/>
          <p:cNvCxnSpPr/>
          <p:nvPr/>
        </p:nvCxnSpPr>
        <p:spPr bwMode="auto">
          <a:xfrm>
            <a:off x="18288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Textfeld 83"/>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2177583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Nach einer Verzögerung (</a:t>
            </a:r>
            <a:r>
              <a:rPr lang="de-DE" dirty="0" err="1" smtClean="0"/>
              <a:t>delay</a:t>
            </a:r>
            <a:r>
              <a:rPr lang="de-DE" dirty="0" smtClean="0"/>
              <a:t>) </a:t>
            </a:r>
            <a:r>
              <a:rPr lang="de-DE" u="sng" dirty="0" smtClean="0"/>
              <a:t>ändert sich D2</a:t>
            </a:r>
            <a:endParaRPr lang="de-DE" u="sng"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2133600" y="5181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78" name="Gerade Verbindung mit Pfeil 77"/>
          <p:cNvCxnSpPr/>
          <p:nvPr/>
        </p:nvCxnSpPr>
        <p:spPr bwMode="auto">
          <a:xfrm>
            <a:off x="1676400" y="41910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Textfeld 78"/>
          <p:cNvSpPr txBox="1"/>
          <p:nvPr/>
        </p:nvSpPr>
        <p:spPr>
          <a:xfrm>
            <a:off x="1322479" y="3886200"/>
            <a:ext cx="575799" cy="276999"/>
          </a:xfrm>
          <a:prstGeom prst="rect">
            <a:avLst/>
          </a:prstGeom>
          <a:noFill/>
        </p:spPr>
        <p:txBody>
          <a:bodyPr wrap="none" rtlCol="0">
            <a:spAutoFit/>
          </a:bodyPr>
          <a:lstStyle/>
          <a:p>
            <a:r>
              <a:rPr lang="de-DE" dirty="0" smtClean="0"/>
              <a:t>Delay</a:t>
            </a:r>
            <a:endParaRPr lang="de-DE" dirty="0"/>
          </a:p>
        </p:txBody>
      </p:sp>
      <p:sp>
        <p:nvSpPr>
          <p:cNvPr id="80" name="Textfeld 79"/>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82" name="Textfeld 81"/>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cxnSp>
        <p:nvCxnSpPr>
          <p:cNvPr id="70" name="Gerader Verbinder 69"/>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r Verbinder 71"/>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r Verbinder 74"/>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r Verbinder 76"/>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Rechteck 88"/>
          <p:cNvSpPr/>
          <p:nvPr/>
        </p:nvSpPr>
        <p:spPr bwMode="auto">
          <a:xfrm>
            <a:off x="1143000" y="6019800"/>
            <a:ext cx="9906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r Verbinder 89"/>
          <p:cNvCxnSpPr/>
          <p:nvPr/>
        </p:nvCxnSpPr>
        <p:spPr bwMode="auto">
          <a:xfrm>
            <a:off x="18288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r Verbinder 90"/>
          <p:cNvCxnSpPr/>
          <p:nvPr/>
        </p:nvCxnSpPr>
        <p:spPr bwMode="auto">
          <a:xfrm>
            <a:off x="21336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p:nvPr/>
        </p:nvCxnSpPr>
        <p:spPr bwMode="auto">
          <a:xfrm flipH="1">
            <a:off x="2133600" y="990600"/>
            <a:ext cx="2057400" cy="48006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Textfeld 91"/>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3473445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Wir definieren Hold-</a:t>
            </a:r>
            <a:r>
              <a:rPr lang="de-DE" dirty="0" err="1" smtClean="0"/>
              <a:t>Slack</a:t>
            </a:r>
            <a:r>
              <a:rPr lang="de-DE" dirty="0" smtClean="0"/>
              <a:t> als Differenz zwischen der D2 Änderung und dem Hold Zeitpunkt </a:t>
            </a:r>
          </a:p>
          <a:p>
            <a:r>
              <a:rPr lang="de-DE" dirty="0" smtClean="0"/>
              <a:t>Positiver </a:t>
            </a:r>
            <a:r>
              <a:rPr lang="de-DE" dirty="0" err="1" smtClean="0"/>
              <a:t>Slack</a:t>
            </a:r>
            <a:r>
              <a:rPr lang="de-DE" dirty="0" smtClean="0"/>
              <a:t> </a:t>
            </a:r>
            <a:r>
              <a:rPr lang="de-DE" dirty="0" smtClean="0"/>
              <a:t>zeigt ob es in Ordnung ist (</a:t>
            </a:r>
            <a:r>
              <a:rPr lang="de-DE" dirty="0" err="1" smtClean="0"/>
              <a:t>Slack</a:t>
            </a:r>
            <a:r>
              <a:rPr lang="de-DE" dirty="0" smtClean="0"/>
              <a:t>&gt;0) </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2133600" y="5181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sp>
        <p:nvSpPr>
          <p:cNvPr id="77" name="Textfeld 76"/>
          <p:cNvSpPr txBox="1"/>
          <p:nvPr/>
        </p:nvSpPr>
        <p:spPr>
          <a:xfrm>
            <a:off x="2362200" y="5486400"/>
            <a:ext cx="1860253" cy="276999"/>
          </a:xfrm>
          <a:prstGeom prst="rect">
            <a:avLst/>
          </a:prstGeom>
          <a:noFill/>
        </p:spPr>
        <p:txBody>
          <a:bodyPr wrap="none" rtlCol="0">
            <a:spAutoFit/>
          </a:bodyPr>
          <a:lstStyle/>
          <a:p>
            <a:r>
              <a:rPr lang="de-DE" dirty="0" smtClean="0"/>
              <a:t>Keine Hold Zeit Violation</a:t>
            </a:r>
            <a:endParaRPr lang="de-DE" dirty="0"/>
          </a:p>
        </p:txBody>
      </p:sp>
      <p:cxnSp>
        <p:nvCxnSpPr>
          <p:cNvPr id="78" name="Gerade Verbindung mit Pfeil 77"/>
          <p:cNvCxnSpPr/>
          <p:nvPr/>
        </p:nvCxnSpPr>
        <p:spPr bwMode="auto">
          <a:xfrm>
            <a:off x="1676400" y="41910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Textfeld 78"/>
          <p:cNvSpPr txBox="1"/>
          <p:nvPr/>
        </p:nvSpPr>
        <p:spPr>
          <a:xfrm>
            <a:off x="1322479" y="3886200"/>
            <a:ext cx="575799" cy="276999"/>
          </a:xfrm>
          <a:prstGeom prst="rect">
            <a:avLst/>
          </a:prstGeom>
          <a:noFill/>
        </p:spPr>
        <p:txBody>
          <a:bodyPr wrap="none" rtlCol="0">
            <a:spAutoFit/>
          </a:bodyPr>
          <a:lstStyle/>
          <a:p>
            <a:r>
              <a:rPr lang="de-DE" dirty="0" smtClean="0"/>
              <a:t>Delay</a:t>
            </a:r>
            <a:endParaRPr lang="de-DE" dirty="0"/>
          </a:p>
        </p:txBody>
      </p:sp>
      <p:sp>
        <p:nvSpPr>
          <p:cNvPr id="80" name="Textfeld 79"/>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81" name="Textfeld 80"/>
          <p:cNvSpPr txBox="1"/>
          <p:nvPr/>
        </p:nvSpPr>
        <p:spPr>
          <a:xfrm>
            <a:off x="2362200" y="5867400"/>
            <a:ext cx="3113802"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 &gt; 0 </a:t>
            </a:r>
            <a:r>
              <a:rPr lang="de-DE" dirty="0" smtClean="0">
                <a:sym typeface="Wingdings" panose="05000000000000000000" pitchFamily="2" charset="2"/>
              </a:rPr>
              <a:t></a:t>
            </a:r>
            <a:endParaRPr lang="de-DE" dirty="0"/>
          </a:p>
        </p:txBody>
      </p:sp>
      <p:sp>
        <p:nvSpPr>
          <p:cNvPr id="82" name="Textfeld 81"/>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70" name="Geschweifte Klammer links 69"/>
          <p:cNvSpPr/>
          <p:nvPr/>
        </p:nvSpPr>
        <p:spPr bwMode="auto">
          <a:xfrm rot="16200000">
            <a:off x="4305300" y="5981700"/>
            <a:ext cx="304800" cy="6858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2" name="Geschweifte Klammer links 71"/>
          <p:cNvSpPr/>
          <p:nvPr/>
        </p:nvSpPr>
        <p:spPr bwMode="auto">
          <a:xfrm rot="16200000">
            <a:off x="3314700" y="5981700"/>
            <a:ext cx="304800" cy="685800"/>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3" name="Textfeld 72"/>
          <p:cNvSpPr txBox="1"/>
          <p:nvPr/>
        </p:nvSpPr>
        <p:spPr>
          <a:xfrm>
            <a:off x="4495800" y="6324600"/>
            <a:ext cx="1173719" cy="276999"/>
          </a:xfrm>
          <a:prstGeom prst="rect">
            <a:avLst/>
          </a:prstGeom>
          <a:noFill/>
        </p:spPr>
        <p:txBody>
          <a:bodyPr wrap="none" rtlCol="0">
            <a:spAutoFit/>
          </a:bodyPr>
          <a:lstStyle/>
          <a:p>
            <a:r>
              <a:rPr lang="de-DE" dirty="0"/>
              <a:t>Hold Zeitpunkt</a:t>
            </a:r>
          </a:p>
        </p:txBody>
      </p:sp>
      <p:sp>
        <p:nvSpPr>
          <p:cNvPr id="75" name="Textfeld 74"/>
          <p:cNvSpPr txBox="1"/>
          <p:nvPr/>
        </p:nvSpPr>
        <p:spPr>
          <a:xfrm>
            <a:off x="2362200" y="6324600"/>
            <a:ext cx="1087156" cy="276999"/>
          </a:xfrm>
          <a:prstGeom prst="rect">
            <a:avLst/>
          </a:prstGeom>
          <a:noFill/>
        </p:spPr>
        <p:txBody>
          <a:bodyPr wrap="none" rtlCol="0">
            <a:spAutoFit/>
          </a:bodyPr>
          <a:lstStyle/>
          <a:p>
            <a:r>
              <a:rPr lang="de-DE" dirty="0"/>
              <a:t>D2 Änderung</a:t>
            </a:r>
          </a:p>
        </p:txBody>
      </p:sp>
      <p:cxnSp>
        <p:nvCxnSpPr>
          <p:cNvPr id="95" name="Gerader Verbinder 94"/>
          <p:cNvCxnSpPr/>
          <p:nvPr/>
        </p:nvCxnSpPr>
        <p:spPr bwMode="auto">
          <a:xfrm>
            <a:off x="16764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r Verbinder 95"/>
          <p:cNvCxnSpPr/>
          <p:nvPr/>
        </p:nvCxnSpPr>
        <p:spPr bwMode="auto">
          <a:xfrm>
            <a:off x="18288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r Verbinder 96"/>
          <p:cNvCxnSpPr/>
          <p:nvPr/>
        </p:nvCxnSpPr>
        <p:spPr bwMode="auto">
          <a:xfrm>
            <a:off x="19812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r Verbinder 97"/>
          <p:cNvCxnSpPr/>
          <p:nvPr/>
        </p:nvCxnSpPr>
        <p:spPr bwMode="auto">
          <a:xfrm>
            <a:off x="21336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r Verbinder 98"/>
          <p:cNvCxnSpPr/>
          <p:nvPr/>
        </p:nvCxnSpPr>
        <p:spPr bwMode="auto">
          <a:xfrm>
            <a:off x="2286000" y="57912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Rechteck 99"/>
          <p:cNvSpPr/>
          <p:nvPr/>
        </p:nvSpPr>
        <p:spPr bwMode="auto">
          <a:xfrm>
            <a:off x="1143000" y="6019800"/>
            <a:ext cx="990600" cy="15240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1" name="Gerader Verbinder 100"/>
          <p:cNvCxnSpPr/>
          <p:nvPr/>
        </p:nvCxnSpPr>
        <p:spPr bwMode="auto">
          <a:xfrm>
            <a:off x="1828800" y="5791200"/>
            <a:ext cx="0" cy="38100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r Verbinder 101"/>
          <p:cNvCxnSpPr/>
          <p:nvPr/>
        </p:nvCxnSpPr>
        <p:spPr bwMode="auto">
          <a:xfrm>
            <a:off x="2133600" y="5791200"/>
            <a:ext cx="0" cy="381000"/>
          </a:xfrm>
          <a:prstGeom prst="line">
            <a:avLst/>
          </a:prstGeom>
          <a:noFill/>
          <a:ln w="25400" cap="flat" cmpd="sng" algn="ctr">
            <a:solidFill>
              <a:schemeClr val="tx1"/>
            </a:solidFill>
            <a:prstDash val="solid"/>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p:nvPr/>
        </p:nvCxnSpPr>
        <p:spPr bwMode="auto">
          <a:xfrm flipH="1">
            <a:off x="2133600" y="5486400"/>
            <a:ext cx="228600" cy="3048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4241666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a:t>Hold</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a:t>
            </a:r>
            <a:r>
              <a:rPr lang="de-DE" dirty="0" smtClean="0"/>
              <a:t>Verletzung / zeitlicher Ablauf</a:t>
            </a:r>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Gleichschenkliges Dreieck 10"/>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5" name="Gerade Verbindung 64"/>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048000" y="3962400"/>
            <a:ext cx="926280" cy="276999"/>
          </a:xfrm>
          <a:prstGeom prst="rect">
            <a:avLst/>
          </a:prstGeom>
          <a:noFill/>
        </p:spPr>
        <p:txBody>
          <a:bodyPr wrap="none" rtlCol="0">
            <a:spAutoFit/>
          </a:bodyPr>
          <a:lstStyle/>
          <a:p>
            <a:r>
              <a:rPr lang="de-DE" dirty="0" smtClean="0"/>
              <a:t>Takt-</a:t>
            </a:r>
            <a:r>
              <a:rPr lang="de-DE" dirty="0" err="1" smtClean="0"/>
              <a:t>Buffer</a:t>
            </a:r>
            <a:endParaRPr lang="de-DE" dirty="0"/>
          </a:p>
        </p:txBody>
      </p:sp>
      <p:sp>
        <p:nvSpPr>
          <p:cNvPr id="67" name="Textfeld 66"/>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Tree>
    <p:extLst>
      <p:ext uri="{BB962C8B-B14F-4D97-AF65-F5344CB8AC3E}">
        <p14:creationId xmlns:p14="http://schemas.microsoft.com/office/powerpoint/2010/main" val="476962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DSSMALL2_2">
  <a:themeElements>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SSMALL2_2">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SSMALL2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SSMALL2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SSMALL2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SSMALL2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SSMALL2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SSMALL2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SSMALL2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SSMALL2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SSMALL2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SSMALL2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SSMALL2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SDSSMALL2_2</Template>
  <TotalTime>0</TotalTime>
  <Words>759</Words>
  <Application>Microsoft Office PowerPoint</Application>
  <PresentationFormat>Bildschirmpräsentation (4:3)</PresentationFormat>
  <Paragraphs>265</Paragraphs>
  <Slides>35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35</vt:i4>
      </vt:variant>
    </vt:vector>
  </HeadingPairs>
  <TitlesOfParts>
    <vt:vector size="38" baseType="lpstr">
      <vt:lpstr>Arial</vt:lpstr>
      <vt:lpstr>Wingdings</vt:lpstr>
      <vt:lpstr>SDSSMALL2_2</vt:lpstr>
      <vt:lpstr>Vorlesung 6 Setup und Hold Zeit </vt:lpstr>
      <vt:lpstr>…</vt:lpstr>
      <vt:lpstr>Hold</vt:lpstr>
      <vt:lpstr>Hold</vt:lpstr>
      <vt:lpstr>Hold</vt:lpstr>
      <vt:lpstr>Hold</vt:lpstr>
      <vt:lpstr>Hold</vt:lpstr>
      <vt:lpstr>Hold</vt:lpstr>
      <vt:lpstr>Hold</vt:lpstr>
      <vt:lpstr>Hold</vt:lpstr>
      <vt:lpstr>Hold</vt:lpstr>
      <vt:lpstr>Hold</vt:lpstr>
      <vt:lpstr>Hold</vt:lpstr>
      <vt:lpstr>Hold</vt:lpstr>
      <vt:lpstr>PowerPoint-Präsentation</vt:lpstr>
      <vt:lpstr>PowerPoint-Präsentation</vt:lpstr>
      <vt:lpstr>Setup</vt:lpstr>
      <vt:lpstr>Setup</vt:lpstr>
      <vt:lpstr>Setup</vt:lpstr>
      <vt:lpstr>Setup</vt:lpstr>
      <vt:lpstr>Setup</vt:lpstr>
      <vt:lpstr>Setup</vt:lpstr>
      <vt:lpstr>Setup</vt:lpstr>
      <vt:lpstr>Setup</vt:lpstr>
      <vt:lpstr>Setup</vt:lpstr>
      <vt:lpstr>Setup</vt:lpstr>
      <vt:lpstr>Setup</vt:lpstr>
      <vt:lpstr>Setup</vt:lpstr>
      <vt:lpstr>Setup</vt:lpstr>
      <vt:lpstr>Setup</vt:lpstr>
      <vt:lpstr>Setup</vt:lpstr>
      <vt:lpstr>Setup</vt:lpstr>
      <vt:lpstr>Setup</vt:lpstr>
      <vt:lpstr>Zusammenfassung 1</vt:lpstr>
      <vt:lpstr>Zusammenfassung 2</vt:lpstr>
    </vt:vector>
  </TitlesOfParts>
  <Company>University Mannheim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Ivan Peric</dc:creator>
  <cp:lastModifiedBy>Peric, Ivan (IPE)</cp:lastModifiedBy>
  <cp:revision>1547</cp:revision>
  <dcterms:created xsi:type="dcterms:W3CDTF">2010-08-30T10:07:17Z</dcterms:created>
  <dcterms:modified xsi:type="dcterms:W3CDTF">2019-06-04T08:20:49Z</dcterms:modified>
</cp:coreProperties>
</file>